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60" r:id="rId2"/>
    <p:sldId id="361" r:id="rId3"/>
    <p:sldId id="362" r:id="rId4"/>
    <p:sldId id="363" r:id="rId5"/>
    <p:sldId id="364" r:id="rId6"/>
    <p:sldId id="365" r:id="rId7"/>
    <p:sldId id="366" r:id="rId8"/>
    <p:sldId id="599" r:id="rId9"/>
  </p:sldIdLst>
  <p:sldSz cx="6858000" cy="9144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userDrawn="1">
          <p15:clr>
            <a:srgbClr val="A4A3A4"/>
          </p15:clr>
        </p15:guide>
        <p15:guide id="2"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94660"/>
  </p:normalViewPr>
  <p:slideViewPr>
    <p:cSldViewPr snapToGrid="0" showGuides="1">
      <p:cViewPr varScale="1">
        <p:scale>
          <a:sx n="60" d="100"/>
          <a:sy n="60" d="100"/>
        </p:scale>
        <p:origin x="2652" y="66"/>
      </p:cViewPr>
      <p:guideLst>
        <p:guide orient="horz" pos="2880"/>
        <p:guide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496484"/>
            <a:ext cx="5829300" cy="3183467"/>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857250" y="4802717"/>
            <a:ext cx="5143500" cy="2207683"/>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DE221BC-9F46-4E5D-AFEB-EA74BC5A400C}" type="datetimeFigureOut">
              <a:rPr lang="en-US" smtClean="0"/>
              <a:t>8/23/2024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5A4DE1-5050-4776-9416-2259598C1755}" type="slidenum">
              <a:rPr lang="en-US" smtClean="0"/>
              <a:t>‹#›</a:t>
            </a:fld>
            <a:endParaRPr lang="en-US"/>
          </a:p>
        </p:txBody>
      </p:sp>
    </p:spTree>
    <p:extLst>
      <p:ext uri="{BB962C8B-B14F-4D97-AF65-F5344CB8AC3E}">
        <p14:creationId xmlns:p14="http://schemas.microsoft.com/office/powerpoint/2010/main" val="35849187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DE221BC-9F46-4E5D-AFEB-EA74BC5A400C}" type="datetimeFigureOut">
              <a:rPr lang="en-US" smtClean="0"/>
              <a:t>8/23/2024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5A4DE1-5050-4776-9416-2259598C1755}" type="slidenum">
              <a:rPr lang="en-US" smtClean="0"/>
              <a:t>‹#›</a:t>
            </a:fld>
            <a:endParaRPr lang="en-US"/>
          </a:p>
        </p:txBody>
      </p:sp>
    </p:spTree>
    <p:extLst>
      <p:ext uri="{BB962C8B-B14F-4D97-AF65-F5344CB8AC3E}">
        <p14:creationId xmlns:p14="http://schemas.microsoft.com/office/powerpoint/2010/main" val="28901346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486834"/>
            <a:ext cx="1478756" cy="774911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486834"/>
            <a:ext cx="4350544" cy="77491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DE221BC-9F46-4E5D-AFEB-EA74BC5A400C}" type="datetimeFigureOut">
              <a:rPr lang="en-US" smtClean="0"/>
              <a:t>8/23/2024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5A4DE1-5050-4776-9416-2259598C1755}" type="slidenum">
              <a:rPr lang="en-US" smtClean="0"/>
              <a:t>‹#›</a:t>
            </a:fld>
            <a:endParaRPr lang="en-US"/>
          </a:p>
        </p:txBody>
      </p:sp>
    </p:spTree>
    <p:extLst>
      <p:ext uri="{BB962C8B-B14F-4D97-AF65-F5344CB8AC3E}">
        <p14:creationId xmlns:p14="http://schemas.microsoft.com/office/powerpoint/2010/main" val="5189176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DE221BC-9F46-4E5D-AFEB-EA74BC5A400C}" type="datetimeFigureOut">
              <a:rPr lang="en-US" smtClean="0"/>
              <a:t>8/23/2024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5A4DE1-5050-4776-9416-2259598C1755}" type="slidenum">
              <a:rPr lang="en-US" smtClean="0"/>
              <a:t>‹#›</a:t>
            </a:fld>
            <a:endParaRPr lang="en-US"/>
          </a:p>
        </p:txBody>
      </p:sp>
    </p:spTree>
    <p:extLst>
      <p:ext uri="{BB962C8B-B14F-4D97-AF65-F5344CB8AC3E}">
        <p14:creationId xmlns:p14="http://schemas.microsoft.com/office/powerpoint/2010/main" val="14470373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279653"/>
            <a:ext cx="5915025" cy="3803649"/>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467916" y="6119286"/>
            <a:ext cx="5915025" cy="2000249"/>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DE221BC-9F46-4E5D-AFEB-EA74BC5A400C}" type="datetimeFigureOut">
              <a:rPr lang="en-US" smtClean="0"/>
              <a:t>8/23/2024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5A4DE1-5050-4776-9416-2259598C1755}" type="slidenum">
              <a:rPr lang="en-US" smtClean="0"/>
              <a:t>‹#›</a:t>
            </a:fld>
            <a:endParaRPr lang="en-US"/>
          </a:p>
        </p:txBody>
      </p:sp>
    </p:spTree>
    <p:extLst>
      <p:ext uri="{BB962C8B-B14F-4D97-AF65-F5344CB8AC3E}">
        <p14:creationId xmlns:p14="http://schemas.microsoft.com/office/powerpoint/2010/main" val="39858826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DE221BC-9F46-4E5D-AFEB-EA74BC5A400C}" type="datetimeFigureOut">
              <a:rPr lang="en-US" smtClean="0"/>
              <a:t>8/23/2024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B5A4DE1-5050-4776-9416-2259598C1755}" type="slidenum">
              <a:rPr lang="en-US" smtClean="0"/>
              <a:t>‹#›</a:t>
            </a:fld>
            <a:endParaRPr lang="en-US"/>
          </a:p>
        </p:txBody>
      </p:sp>
    </p:spTree>
    <p:extLst>
      <p:ext uri="{BB962C8B-B14F-4D97-AF65-F5344CB8AC3E}">
        <p14:creationId xmlns:p14="http://schemas.microsoft.com/office/powerpoint/2010/main" val="24461149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486836"/>
            <a:ext cx="5915025" cy="1767417"/>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1" y="2241551"/>
            <a:ext cx="2901255"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72381" y="3340100"/>
            <a:ext cx="2901255"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3" y="2241551"/>
            <a:ext cx="2915543"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71863" y="3340100"/>
            <a:ext cx="2915543"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DE221BC-9F46-4E5D-AFEB-EA74BC5A400C}" type="datetimeFigureOut">
              <a:rPr lang="en-US" smtClean="0"/>
              <a:t>8/23/2024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B5A4DE1-5050-4776-9416-2259598C1755}" type="slidenum">
              <a:rPr lang="en-US" smtClean="0"/>
              <a:t>‹#›</a:t>
            </a:fld>
            <a:endParaRPr lang="en-US"/>
          </a:p>
        </p:txBody>
      </p:sp>
    </p:spTree>
    <p:extLst>
      <p:ext uri="{BB962C8B-B14F-4D97-AF65-F5344CB8AC3E}">
        <p14:creationId xmlns:p14="http://schemas.microsoft.com/office/powerpoint/2010/main" val="38074989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DE221BC-9F46-4E5D-AFEB-EA74BC5A400C}" type="datetimeFigureOut">
              <a:rPr lang="en-US" smtClean="0"/>
              <a:t>8/23/2024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B5A4DE1-5050-4776-9416-2259598C1755}" type="slidenum">
              <a:rPr lang="en-US" smtClean="0"/>
              <a:t>‹#›</a:t>
            </a:fld>
            <a:endParaRPr lang="en-US"/>
          </a:p>
        </p:txBody>
      </p:sp>
    </p:spTree>
    <p:extLst>
      <p:ext uri="{BB962C8B-B14F-4D97-AF65-F5344CB8AC3E}">
        <p14:creationId xmlns:p14="http://schemas.microsoft.com/office/powerpoint/2010/main" val="2843361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DE221BC-9F46-4E5D-AFEB-EA74BC5A400C}" type="datetimeFigureOut">
              <a:rPr lang="en-US" smtClean="0"/>
              <a:t>8/23/2024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B5A4DE1-5050-4776-9416-2259598C1755}" type="slidenum">
              <a:rPr lang="en-US" smtClean="0"/>
              <a:t>‹#›</a:t>
            </a:fld>
            <a:endParaRPr lang="en-US"/>
          </a:p>
        </p:txBody>
      </p:sp>
    </p:spTree>
    <p:extLst>
      <p:ext uri="{BB962C8B-B14F-4D97-AF65-F5344CB8AC3E}">
        <p14:creationId xmlns:p14="http://schemas.microsoft.com/office/powerpoint/2010/main" val="6832917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2915543" y="1316569"/>
            <a:ext cx="3471863" cy="649816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7DE221BC-9F46-4E5D-AFEB-EA74BC5A400C}" type="datetimeFigureOut">
              <a:rPr lang="en-US" smtClean="0"/>
              <a:t>8/23/2024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B5A4DE1-5050-4776-9416-2259598C1755}" type="slidenum">
              <a:rPr lang="en-US" smtClean="0"/>
              <a:t>‹#›</a:t>
            </a:fld>
            <a:endParaRPr lang="en-US"/>
          </a:p>
        </p:txBody>
      </p:sp>
    </p:spTree>
    <p:extLst>
      <p:ext uri="{BB962C8B-B14F-4D97-AF65-F5344CB8AC3E}">
        <p14:creationId xmlns:p14="http://schemas.microsoft.com/office/powerpoint/2010/main" val="23851273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3" y="1316569"/>
            <a:ext cx="3471863" cy="649816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7DE221BC-9F46-4E5D-AFEB-EA74BC5A400C}" type="datetimeFigureOut">
              <a:rPr lang="en-US" smtClean="0"/>
              <a:t>8/23/2024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B5A4DE1-5050-4776-9416-2259598C1755}" type="slidenum">
              <a:rPr lang="en-US" smtClean="0"/>
              <a:t>‹#›</a:t>
            </a:fld>
            <a:endParaRPr lang="en-US"/>
          </a:p>
        </p:txBody>
      </p:sp>
    </p:spTree>
    <p:extLst>
      <p:ext uri="{BB962C8B-B14F-4D97-AF65-F5344CB8AC3E}">
        <p14:creationId xmlns:p14="http://schemas.microsoft.com/office/powerpoint/2010/main" val="30968627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486836"/>
            <a:ext cx="5915025" cy="176741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88" y="2434167"/>
            <a:ext cx="5915025" cy="58017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8475136"/>
            <a:ext cx="1543050" cy="486833"/>
          </a:xfrm>
          <a:prstGeom prst="rect">
            <a:avLst/>
          </a:prstGeom>
        </p:spPr>
        <p:txBody>
          <a:bodyPr vert="horz" lIns="91440" tIns="45720" rIns="91440" bIns="45720" rtlCol="0" anchor="ctr"/>
          <a:lstStyle>
            <a:lvl1pPr algn="l">
              <a:defRPr sz="900">
                <a:solidFill>
                  <a:schemeClr val="tx1">
                    <a:tint val="75000"/>
                  </a:schemeClr>
                </a:solidFill>
              </a:defRPr>
            </a:lvl1pPr>
          </a:lstStyle>
          <a:p>
            <a:fld id="{7DE221BC-9F46-4E5D-AFEB-EA74BC5A400C}" type="datetimeFigureOut">
              <a:rPr lang="en-US" smtClean="0"/>
              <a:t>8/23/2024</a:t>
            </a:fld>
            <a:endParaRPr lang="en-US"/>
          </a:p>
        </p:txBody>
      </p:sp>
      <p:sp>
        <p:nvSpPr>
          <p:cNvPr id="5" name="Footer Placeholder 4"/>
          <p:cNvSpPr>
            <a:spLocks noGrp="1"/>
          </p:cNvSpPr>
          <p:nvPr>
            <p:ph type="ftr" sz="quarter" idx="3"/>
          </p:nvPr>
        </p:nvSpPr>
        <p:spPr>
          <a:xfrm>
            <a:off x="2271713" y="8475136"/>
            <a:ext cx="2314575" cy="48683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843463" y="8475136"/>
            <a:ext cx="1543050" cy="486833"/>
          </a:xfrm>
          <a:prstGeom prst="rect">
            <a:avLst/>
          </a:prstGeom>
        </p:spPr>
        <p:txBody>
          <a:bodyPr vert="horz" lIns="91440" tIns="45720" rIns="91440" bIns="45720" rtlCol="0" anchor="ctr"/>
          <a:lstStyle>
            <a:lvl1pPr algn="r">
              <a:defRPr sz="900">
                <a:solidFill>
                  <a:schemeClr val="tx1">
                    <a:tint val="75000"/>
                  </a:schemeClr>
                </a:solidFill>
              </a:defRPr>
            </a:lvl1pPr>
          </a:lstStyle>
          <a:p>
            <a:fld id="{0B5A4DE1-5050-4776-9416-2259598C1755}" type="slidenum">
              <a:rPr lang="en-US" smtClean="0"/>
              <a:t>‹#›</a:t>
            </a:fld>
            <a:endParaRPr lang="en-US"/>
          </a:p>
        </p:txBody>
      </p:sp>
    </p:spTree>
    <p:extLst>
      <p:ext uri="{BB962C8B-B14F-4D97-AF65-F5344CB8AC3E}">
        <p14:creationId xmlns:p14="http://schemas.microsoft.com/office/powerpoint/2010/main" val="26214377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810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IN" sz="2400" b="1" dirty="0">
                <a:solidFill>
                  <a:schemeClr val="tx1"/>
                </a:solidFill>
                <a:latin typeface="Times New Roman" pitchFamily="18" charset="0"/>
                <a:cs typeface="Times New Roman" pitchFamily="18" charset="0"/>
              </a:rPr>
              <a:t>		</a:t>
            </a:r>
          </a:p>
          <a:p>
            <a:pPr lvl="0" algn="ctr"/>
            <a:r>
              <a:rPr lang="en-IN" sz="2400" b="1" dirty="0">
                <a:solidFill>
                  <a:srgbClr val="C00000"/>
                </a:solidFill>
                <a:latin typeface="Times New Roman" pitchFamily="18" charset="0"/>
                <a:cs typeface="Times New Roman" pitchFamily="18" charset="0"/>
              </a:rPr>
              <a:t>SOCIOLOGY</a:t>
            </a:r>
          </a:p>
          <a:p>
            <a:pPr lvl="0" algn="ctr"/>
            <a:r>
              <a:rPr lang="en-US" sz="2400" b="1" dirty="0">
                <a:solidFill>
                  <a:schemeClr val="tx1"/>
                </a:solidFill>
                <a:latin typeface="Times New Roman" pitchFamily="18" charset="0"/>
                <a:cs typeface="Times New Roman" pitchFamily="18" charset="0"/>
              </a:rPr>
              <a:t>Program</a:t>
            </a:r>
            <a:r>
              <a:rPr lang="en-IN" sz="2400" b="1" dirty="0">
                <a:solidFill>
                  <a:schemeClr val="tx1"/>
                </a:solidFill>
                <a:latin typeface="Times New Roman" pitchFamily="18" charset="0"/>
                <a:cs typeface="Times New Roman" pitchFamily="18" charset="0"/>
              </a:rPr>
              <a:t> Specific Outcome(PSOs)</a:t>
            </a:r>
            <a:endParaRPr lang="en-US" sz="2400" dirty="0">
              <a:solidFill>
                <a:srgbClr val="C00000"/>
              </a:solidFill>
              <a:latin typeface="Times New Roman" pitchFamily="18" charset="0"/>
              <a:cs typeface="Times New Roman" pitchFamily="18" charset="0"/>
            </a:endParaRPr>
          </a:p>
        </p:txBody>
      </p:sp>
      <p:sp>
        <p:nvSpPr>
          <p:cNvPr id="37889" name="Rectangle 1"/>
          <p:cNvSpPr>
            <a:spLocks noChangeArrowheads="1"/>
          </p:cNvSpPr>
          <p:nvPr/>
        </p:nvSpPr>
        <p:spPr bwMode="auto">
          <a:xfrm>
            <a:off x="381000" y="304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0" y="304800"/>
            <a:ext cx="6858000" cy="221149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dirty="0"/>
          </a:p>
          <a:p>
            <a:r>
              <a:rPr lang="en-US" dirty="0">
                <a:latin typeface="Times New Roman" pitchFamily="18" charset="0"/>
                <a:cs typeface="Times New Roman" pitchFamily="18" charset="0"/>
              </a:rPr>
              <a:t> </a:t>
            </a: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2049" name="Rectangle 1"/>
          <p:cNvSpPr>
            <a:spLocks noChangeArrowheads="1"/>
          </p:cNvSpPr>
          <p:nvPr/>
        </p:nvSpPr>
        <p:spPr bwMode="auto">
          <a:xfrm>
            <a:off x="381000" y="381000"/>
            <a:ext cx="6096000" cy="153888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endParaRPr lang="en-IN" sz="2000" b="1" dirty="0">
              <a:latin typeface="Times New Roman" pitchFamily="18" charset="0"/>
              <a:cs typeface="Times New Roman" pitchFamily="18" charset="0"/>
            </a:endParaRPr>
          </a:p>
          <a:p>
            <a:pPr algn="just"/>
            <a:endParaRPr lang="en-IN" sz="2000" b="1" dirty="0">
              <a:latin typeface="Times New Roman" pitchFamily="18" charset="0"/>
              <a:cs typeface="Times New Roman" pitchFamily="18" charset="0"/>
            </a:endParaRPr>
          </a:p>
          <a:p>
            <a:pPr algn="just"/>
            <a:endParaRPr lang="en-IN" dirty="0">
              <a:latin typeface="Times New Roman" pitchFamily="18" charset="0"/>
              <a:cs typeface="Times New Roman" pitchFamily="18" charset="0"/>
            </a:endParaRPr>
          </a:p>
          <a:p>
            <a:pPr algn="just"/>
            <a:endParaRPr lang="en-IN" dirty="0">
              <a:latin typeface="Times New Roman" pitchFamily="18" charset="0"/>
              <a:cs typeface="Times New Roman" pitchFamily="18" charset="0"/>
            </a:endParaRPr>
          </a:p>
          <a:p>
            <a:pPr marL="0" marR="0" lvl="0" indent="0"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graphicFrame>
        <p:nvGraphicFramePr>
          <p:cNvPr id="9" name="Table 8"/>
          <p:cNvGraphicFramePr>
            <a:graphicFrameLocks noGrp="1"/>
          </p:cNvGraphicFramePr>
          <p:nvPr>
            <p:extLst>
              <p:ext uri="{D42A27DB-BD31-4B8C-83A1-F6EECF244321}">
                <p14:modId xmlns:p14="http://schemas.microsoft.com/office/powerpoint/2010/main" val="1559121910"/>
              </p:ext>
            </p:extLst>
          </p:nvPr>
        </p:nvGraphicFramePr>
        <p:xfrm>
          <a:off x="762000" y="1828800"/>
          <a:ext cx="5562600" cy="5638800"/>
        </p:xfrm>
        <a:graphic>
          <a:graphicData uri="http://schemas.openxmlformats.org/drawingml/2006/table">
            <a:tbl>
              <a:tblPr firstRow="1" bandRow="1">
                <a:tableStyleId>{5C22544A-7EE6-4342-B048-85BDC9FD1C3A}</a:tableStyleId>
              </a:tblPr>
              <a:tblGrid>
                <a:gridCol w="762000">
                  <a:extLst>
                    <a:ext uri="{9D8B030D-6E8A-4147-A177-3AD203B41FA5}">
                      <a16:colId xmlns:a16="http://schemas.microsoft.com/office/drawing/2014/main" val="20000"/>
                    </a:ext>
                  </a:extLst>
                </a:gridCol>
                <a:gridCol w="4800600">
                  <a:extLst>
                    <a:ext uri="{9D8B030D-6E8A-4147-A177-3AD203B41FA5}">
                      <a16:colId xmlns:a16="http://schemas.microsoft.com/office/drawing/2014/main" val="20001"/>
                    </a:ext>
                  </a:extLst>
                </a:gridCol>
              </a:tblGrid>
              <a:tr h="1066800">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PSO 1. </a:t>
                      </a:r>
                      <a:endParaRPr lang="en-US" sz="1600" b="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just" defTabSz="914400" rtl="0" eaLnBrk="1" fontAlgn="auto" latinLnBrk="0" hangingPunct="1">
                        <a:lnSpc>
                          <a:spcPct val="100000"/>
                        </a:lnSpc>
                        <a:spcBef>
                          <a:spcPts val="0"/>
                        </a:spcBef>
                        <a:spcAft>
                          <a:spcPts val="800"/>
                        </a:spcAft>
                        <a:buClrTx/>
                        <a:buSzTx/>
                        <a:buFontTx/>
                        <a:buNone/>
                        <a:tabLst/>
                        <a:defRPr/>
                      </a:pPr>
                      <a:r>
                        <a:rPr lang="en-US" sz="1600" b="0" i="0" u="none" strike="noStrike" kern="1200" dirty="0">
                          <a:solidFill>
                            <a:schemeClr val="tx1"/>
                          </a:solidFill>
                          <a:latin typeface="Times New Roman" pitchFamily="18" charset="0"/>
                          <a:ea typeface="+mn-ea"/>
                          <a:cs typeface="Times New Roman" pitchFamily="18" charset="0"/>
                        </a:rPr>
                        <a:t>Sociology graduates will be able to acquire basic, fundamental knowledge and skill to do social work, NGO, government projects etc. and other activities of their choice. </a:t>
                      </a:r>
                      <a:endParaRPr lang="en-US" sz="1600" b="0" dirty="0">
                        <a:solidFill>
                          <a:schemeClr val="tx1"/>
                        </a:solidFill>
                        <a:latin typeface="Times New Roman" pitchFamily="18" charset="0"/>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599440">
                <a:tc>
                  <a:txBody>
                    <a:bodyPr/>
                    <a:lstStyle/>
                    <a:p>
                      <a:pPr algn="just"/>
                      <a:r>
                        <a:rPr lang="en-US" sz="1600" b="0" dirty="0">
                          <a:latin typeface="Times New Roman" pitchFamily="18" charset="0"/>
                          <a:cs typeface="Times New Roman" pitchFamily="18" charset="0"/>
                        </a:rPr>
                        <a:t>PSO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600" b="0" i="0" u="none" strike="noStrike" kern="1200" dirty="0">
                          <a:solidFill>
                            <a:schemeClr val="tx1"/>
                          </a:solidFill>
                          <a:latin typeface="Times New Roman" pitchFamily="18" charset="0"/>
                          <a:ea typeface="+mn-ea"/>
                          <a:cs typeface="Times New Roman" pitchFamily="18" charset="0"/>
                        </a:rPr>
                        <a:t>Understand fundamental concepts and theories in sociology. </a:t>
                      </a:r>
                      <a:endParaRPr lang="en-IN"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1534160">
                <a:tc>
                  <a:txBody>
                    <a:bodyPr/>
                    <a:lstStyle/>
                    <a:p>
                      <a:pPr algn="just"/>
                      <a:r>
                        <a:rPr lang="en-US" sz="1600" b="0" dirty="0">
                          <a:latin typeface="Times New Roman" pitchFamily="18" charset="0"/>
                          <a:cs typeface="Times New Roman" pitchFamily="18" charset="0"/>
                        </a:rPr>
                        <a:t>PSO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600" b="0" i="0" u="none" strike="noStrike" kern="1200" dirty="0">
                          <a:solidFill>
                            <a:schemeClr val="tx1"/>
                          </a:solidFill>
                          <a:latin typeface="Times New Roman" pitchFamily="18" charset="0"/>
                          <a:ea typeface="+mn-ea"/>
                          <a:cs typeface="Times New Roman" pitchFamily="18" charset="0"/>
                        </a:rPr>
                        <a:t>Employ skills in specific areas related to sociology such as urban sociology and developmental sociology. Awareness of ethical issues, emphasizing academics and research ethics and empathic understanding of issues pertaining to vulnerable sections of Indian society</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16002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dirty="0">
                          <a:latin typeface="Times New Roman" pitchFamily="18" charset="0"/>
                          <a:cs typeface="Times New Roman" pitchFamily="18" charset="0"/>
                        </a:rPr>
                        <a:t>PSO 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US" sz="1600" b="0" i="0" u="none" strike="noStrike" kern="1200" dirty="0">
                          <a:solidFill>
                            <a:schemeClr val="tx1"/>
                          </a:solidFill>
                          <a:latin typeface="Times New Roman" pitchFamily="18" charset="0"/>
                          <a:ea typeface="+mn-ea"/>
                          <a:cs typeface="Times New Roman" pitchFamily="18" charset="0"/>
                        </a:rPr>
                        <a:t>To apply knowledge of Indian culture, cultural differences and opportunities to enhance their cultural sensitivity. Define varied fundamental concepts in sociology-society, social institutions, socialization and social control. Identify the interrelationship between sociology and other social sciences</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8382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dirty="0">
                          <a:latin typeface="Times New Roman" pitchFamily="18" charset="0"/>
                          <a:cs typeface="Times New Roman" pitchFamily="18" charset="0"/>
                        </a:rPr>
                        <a:t>PSO 5.</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US" sz="1600" b="0" i="0" u="none" strike="noStrike" kern="1200" dirty="0">
                          <a:solidFill>
                            <a:schemeClr val="tx1"/>
                          </a:solidFill>
                          <a:latin typeface="Times New Roman" pitchFamily="18" charset="0"/>
                          <a:ea typeface="+mn-ea"/>
                          <a:cs typeface="Times New Roman" pitchFamily="18" charset="0"/>
                        </a:rPr>
                        <a:t>Describe the history of social issues and social welfare in India. Outlines and concepts and approaches of social welfare in India</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tx1"/>
              </a:solidFill>
              <a:latin typeface="Times New Roman" pitchFamily="18" charset="0"/>
              <a:cs typeface="Times New Roman" pitchFamily="18" charset="0"/>
            </a:endParaRPr>
          </a:p>
          <a:p>
            <a:endParaRPr lang="en-IN" b="1"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             </a:t>
            </a:r>
            <a:endParaRPr lang="en-US"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                                                      </a:t>
            </a:r>
            <a:endParaRPr lang="en-US" dirty="0">
              <a:solidFill>
                <a:schemeClr val="tx1"/>
              </a:solidFill>
              <a:latin typeface="Times New Roman" pitchFamily="18" charset="0"/>
              <a:cs typeface="Times New Roman" pitchFamily="18" charset="0"/>
            </a:endParaRPr>
          </a:p>
          <a:p>
            <a:endParaRPr lang="en-US" dirty="0">
              <a:solidFill>
                <a:schemeClr val="tx1"/>
              </a:solidFill>
              <a:latin typeface="Times New Roman" pitchFamily="18" charset="0"/>
              <a:cs typeface="Times New Roman" pitchFamily="18" charset="0"/>
            </a:endParaRPr>
          </a:p>
          <a:p>
            <a:r>
              <a:rPr lang="en-IN" b="1" dirty="0">
                <a:solidFill>
                  <a:schemeClr val="tx1"/>
                </a:solidFill>
              </a:rPr>
              <a:t> </a:t>
            </a:r>
            <a:endParaRPr lang="en-US" dirty="0">
              <a:solidFill>
                <a:schemeClr val="tx1"/>
              </a:solidFill>
            </a:endParaRPr>
          </a:p>
          <a:p>
            <a:pPr lvl="0">
              <a:lnSpc>
                <a:spcPct val="114000"/>
              </a:lnSpc>
            </a:pPr>
            <a:endParaRPr lang="en-US" dirty="0">
              <a:solidFill>
                <a:schemeClr val="tx1"/>
              </a:solidFill>
              <a:latin typeface="Times New Roman" pitchFamily="18" charset="0"/>
              <a:cs typeface="Times New Roman" pitchFamily="18" charset="0"/>
            </a:endParaRPr>
          </a:p>
        </p:txBody>
      </p:sp>
      <p:sp>
        <p:nvSpPr>
          <p:cNvPr id="37889" name="Rectangle 1"/>
          <p:cNvSpPr>
            <a:spLocks noChangeArrowheads="1"/>
          </p:cNvSpPr>
          <p:nvPr/>
        </p:nvSpPr>
        <p:spPr bwMode="auto">
          <a:xfrm>
            <a:off x="381000" y="304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0" y="304800"/>
            <a:ext cx="6858000" cy="221149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dirty="0"/>
          </a:p>
          <a:p>
            <a:r>
              <a:rPr lang="en-US" dirty="0">
                <a:latin typeface="Times New Roman" pitchFamily="18" charset="0"/>
                <a:cs typeface="Times New Roman" pitchFamily="18" charset="0"/>
              </a:rPr>
              <a:t> </a:t>
            </a: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5" name="Rectangle 1"/>
          <p:cNvSpPr>
            <a:spLocks noChangeArrowheads="1"/>
          </p:cNvSpPr>
          <p:nvPr/>
        </p:nvSpPr>
        <p:spPr bwMode="auto">
          <a:xfrm>
            <a:off x="304800" y="242501"/>
            <a:ext cx="6000750" cy="295465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spcBef>
                <a:spcPct val="0"/>
              </a:spcBef>
              <a:spcAft>
                <a:spcPct val="0"/>
              </a:spcAft>
              <a:buClrTx/>
              <a:buSzTx/>
              <a:buFontTx/>
              <a:buNone/>
              <a:tabLst/>
            </a:pPr>
            <a:endParaRPr kumimoji="0" lang="en-US" i="0" u="none" strike="noStrike" cap="none" normalizeH="0" baseline="0" dirty="0">
              <a:ln>
                <a:noFill/>
              </a:ln>
              <a:solidFill>
                <a:srgbClr val="0F243E"/>
              </a:solidFill>
              <a:effectLst/>
              <a:latin typeface="Times New Roman" pitchFamily="18" charset="0"/>
              <a:ea typeface="Calibri" pitchFamily="34" charset="0"/>
              <a:cs typeface="Times New Roman" pitchFamily="18" charset="0"/>
            </a:endParaRPr>
          </a:p>
          <a:p>
            <a:pPr lvl="0" algn="ctr"/>
            <a:r>
              <a:rPr lang="en-US" sz="2400" b="1" dirty="0">
                <a:solidFill>
                  <a:srgbClr val="C00000"/>
                </a:solidFill>
                <a:latin typeface="Times New Roman" pitchFamily="18" charset="0"/>
                <a:cs typeface="Times New Roman" pitchFamily="18" charset="0"/>
              </a:rPr>
              <a:t>Course Outcomes</a:t>
            </a:r>
            <a:endParaRPr lang="en-US" sz="2400" dirty="0">
              <a:solidFill>
                <a:srgbClr val="C00000"/>
              </a:solidFill>
              <a:latin typeface="Times New Roman" pitchFamily="18" charset="0"/>
              <a:cs typeface="Times New Roman" pitchFamily="18" charset="0"/>
            </a:endParaRPr>
          </a:p>
          <a:p>
            <a:pPr marL="0" marR="0" lvl="0" indent="0" algn="l" defTabSz="914400" rtl="0" eaLnBrk="1" fontAlgn="base" latinLnBrk="0" hangingPunct="1">
              <a:spcBef>
                <a:spcPct val="0"/>
              </a:spcBef>
              <a:spcAft>
                <a:spcPct val="0"/>
              </a:spcAft>
              <a:buClrTx/>
              <a:buSzTx/>
              <a:buFontTx/>
              <a:buNone/>
              <a:tabLst/>
            </a:pPr>
            <a:endParaRPr kumimoji="0" lang="en-US" i="0" u="none" strike="noStrike" cap="none" normalizeH="0" baseline="0" dirty="0">
              <a:ln>
                <a:noFill/>
              </a:ln>
              <a:solidFill>
                <a:srgbClr val="0F243E"/>
              </a:solidFill>
              <a:effectLst/>
              <a:latin typeface="Times New Roman" pitchFamily="18" charset="0"/>
              <a:ea typeface="Calibri" pitchFamily="34" charset="0"/>
              <a:cs typeface="Times New Roman" pitchFamily="18" charset="0"/>
            </a:endParaRPr>
          </a:p>
          <a:p>
            <a:r>
              <a:rPr kumimoji="0" lang="en-US" i="0" strike="noStrike" cap="none" normalizeH="0" baseline="0" dirty="0">
                <a:ln>
                  <a:noFill/>
                </a:ln>
                <a:effectLst/>
                <a:latin typeface="Times New Roman" pitchFamily="18" charset="0"/>
                <a:ea typeface="Calibri" pitchFamily="34" charset="0"/>
                <a:cs typeface="Times New Roman" pitchFamily="18" charset="0"/>
              </a:rPr>
              <a:t>B.A. I  YEAR</a:t>
            </a:r>
          </a:p>
          <a:p>
            <a:r>
              <a:rPr lang="en-US" dirty="0">
                <a:latin typeface="Times New Roman" pitchFamily="18" charset="0"/>
                <a:ea typeface="Calibri" pitchFamily="34" charset="0"/>
                <a:cs typeface="Times New Roman" pitchFamily="18" charset="0"/>
              </a:rPr>
              <a:t>Subject-</a:t>
            </a:r>
            <a:r>
              <a:rPr lang="en-US" b="1" dirty="0">
                <a:latin typeface="Times New Roman" pitchFamily="18" charset="0"/>
                <a:ea typeface="Calibri" pitchFamily="34" charset="0"/>
                <a:cs typeface="Times New Roman" pitchFamily="18" charset="0"/>
              </a:rPr>
              <a:t>Sociology </a:t>
            </a:r>
            <a:endParaRPr kumimoji="0" lang="en-US" b="1" i="0" strike="noStrike" cap="none" normalizeH="0" baseline="0" dirty="0">
              <a:ln>
                <a:noFill/>
              </a:ln>
              <a:effectLst/>
              <a:latin typeface="Times New Roman" pitchFamily="18" charset="0"/>
              <a:ea typeface="Calibri" pitchFamily="34" charset="0"/>
              <a:cs typeface="Times New Roman" pitchFamily="18" charset="0"/>
            </a:endParaRPr>
          </a:p>
          <a:p>
            <a:r>
              <a:rPr lang="en-IN" dirty="0">
                <a:latin typeface="Times New Roman" pitchFamily="18" charset="0"/>
                <a:cs typeface="Times New Roman" pitchFamily="18" charset="0"/>
              </a:rPr>
              <a:t>Major - Indian Society and Culture.</a:t>
            </a:r>
          </a:p>
          <a:p>
            <a:endParaRPr lang="en-US" dirty="0">
              <a:latin typeface="Times New Roman" pitchFamily="18" charset="0"/>
              <a:cs typeface="Times New Roman" pitchFamily="18" charset="0"/>
            </a:endParaRPr>
          </a:p>
          <a:p>
            <a:r>
              <a:rPr lang="en-IN" dirty="0">
                <a:latin typeface="Times New Roman" pitchFamily="18" charset="0"/>
                <a:cs typeface="Times New Roman" pitchFamily="18" charset="0"/>
              </a:rPr>
              <a:t>After completion of the course the students will be able to learn and understand about :</a:t>
            </a:r>
            <a:endParaRPr lang="en-US" dirty="0">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i="0" strike="noStrike" cap="none" normalizeH="0" baseline="0" dirty="0">
              <a:ln>
                <a:noFill/>
              </a:ln>
              <a:effectLst/>
              <a:latin typeface="Times New Roman" pitchFamily="18" charset="0"/>
              <a:cs typeface="Times New Roman" pitchFamily="18" charset="0"/>
            </a:endParaRPr>
          </a:p>
        </p:txBody>
      </p:sp>
      <p:graphicFrame>
        <p:nvGraphicFramePr>
          <p:cNvPr id="9" name="Table 8"/>
          <p:cNvGraphicFramePr>
            <a:graphicFrameLocks noGrp="1"/>
          </p:cNvGraphicFramePr>
          <p:nvPr>
            <p:extLst>
              <p:ext uri="{D42A27DB-BD31-4B8C-83A1-F6EECF244321}">
                <p14:modId xmlns:p14="http://schemas.microsoft.com/office/powerpoint/2010/main" val="1770770401"/>
              </p:ext>
            </p:extLst>
          </p:nvPr>
        </p:nvGraphicFramePr>
        <p:xfrm>
          <a:off x="685800" y="2971800"/>
          <a:ext cx="5562600" cy="2819400"/>
        </p:xfrm>
        <a:graphic>
          <a:graphicData uri="http://schemas.openxmlformats.org/drawingml/2006/table">
            <a:tbl>
              <a:tblPr firstRow="1" bandRow="1">
                <a:tableStyleId>{5C22544A-7EE6-4342-B048-85BDC9FD1C3A}</a:tableStyleId>
              </a:tblPr>
              <a:tblGrid>
                <a:gridCol w="685800">
                  <a:extLst>
                    <a:ext uri="{9D8B030D-6E8A-4147-A177-3AD203B41FA5}">
                      <a16:colId xmlns:a16="http://schemas.microsoft.com/office/drawing/2014/main" val="20000"/>
                    </a:ext>
                  </a:extLst>
                </a:gridCol>
                <a:gridCol w="4876800">
                  <a:extLst>
                    <a:ext uri="{9D8B030D-6E8A-4147-A177-3AD203B41FA5}">
                      <a16:colId xmlns:a16="http://schemas.microsoft.com/office/drawing/2014/main" val="20001"/>
                    </a:ext>
                  </a:extLst>
                </a:gridCol>
              </a:tblGrid>
              <a:tr h="6858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lvl="0" indent="0" algn="just">
                        <a:lnSpc>
                          <a:spcPct val="107000"/>
                        </a:lnSpc>
                        <a:spcAft>
                          <a:spcPts val="800"/>
                        </a:spcAft>
                        <a:buFont typeface="+mj-lt"/>
                        <a:buNone/>
                      </a:pPr>
                      <a:r>
                        <a:rPr lang="en-IN" sz="1600" b="0" dirty="0">
                          <a:solidFill>
                            <a:srgbClr val="000000"/>
                          </a:solidFill>
                          <a:latin typeface="Times New Roman" pitchFamily="18" charset="0"/>
                          <a:ea typeface="Calibri"/>
                          <a:cs typeface="Times New Roman" pitchFamily="18" charset="0"/>
                        </a:rPr>
                        <a:t>Indian Society, Varna System,  Sanskar, Social Reciprocity,  Aranyak Lok  (</a:t>
                      </a:r>
                      <a:r>
                        <a:rPr lang="en-IN" sz="1600" b="0" dirty="0" err="1">
                          <a:solidFill>
                            <a:srgbClr val="000000"/>
                          </a:solidFill>
                          <a:latin typeface="Times New Roman" pitchFamily="18" charset="0"/>
                          <a:ea typeface="Calibri"/>
                          <a:cs typeface="Times New Roman" pitchFamily="18" charset="0"/>
                        </a:rPr>
                        <a:t>Gramya</a:t>
                      </a:r>
                      <a:r>
                        <a:rPr lang="en-IN" sz="1600" b="0" dirty="0">
                          <a:solidFill>
                            <a:srgbClr val="000000"/>
                          </a:solidFill>
                          <a:latin typeface="Times New Roman" pitchFamily="18" charset="0"/>
                          <a:ea typeface="Calibri"/>
                          <a:cs typeface="Times New Roman" pitchFamily="18" charset="0"/>
                        </a:rPr>
                        <a:t>), Nagar. </a:t>
                      </a:r>
                      <a:endParaRPr lang="en-US" sz="1600" b="0" dirty="0">
                        <a:latin typeface="Times New Roman" pitchFamily="18" charset="0"/>
                        <a:ea typeface="Calibri"/>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09600">
                <a:tc>
                  <a:txBody>
                    <a:bodyPr/>
                    <a:lstStyle/>
                    <a:p>
                      <a:pPr lvl="0" algn="just"/>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sz="1600" b="0" kern="1200" dirty="0">
                          <a:solidFill>
                            <a:schemeClr val="dk1"/>
                          </a:solidFill>
                          <a:latin typeface="Times New Roman" pitchFamily="18" charset="0"/>
                          <a:ea typeface="+mn-ea"/>
                          <a:cs typeface="Times New Roman" pitchFamily="18" charset="0"/>
                        </a:rPr>
                        <a:t>Indian Tribes, Schedule Tribes, Constitutional Provision.</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4572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3.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IN" sz="1600" b="0" kern="1200" dirty="0">
                          <a:solidFill>
                            <a:schemeClr val="dk1"/>
                          </a:solidFill>
                          <a:latin typeface="Times New Roman" pitchFamily="18" charset="0"/>
                          <a:ea typeface="+mn-ea"/>
                          <a:cs typeface="Times New Roman" pitchFamily="18" charset="0"/>
                        </a:rPr>
                        <a:t>Folk Culture Rural Development, Caste System.</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644271">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4.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IN" sz="1600" b="0" kern="1200" dirty="0">
                          <a:solidFill>
                            <a:schemeClr val="dk1"/>
                          </a:solidFill>
                          <a:latin typeface="Times New Roman" pitchFamily="18" charset="0"/>
                          <a:ea typeface="+mn-ea"/>
                          <a:cs typeface="Times New Roman" pitchFamily="18" charset="0"/>
                        </a:rPr>
                        <a:t>Town, City, Metropolitan, urban Planning, Urban Management.</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422529">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5.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IN" sz="1600" b="0" kern="1200" dirty="0">
                          <a:solidFill>
                            <a:schemeClr val="dk1"/>
                          </a:solidFill>
                          <a:latin typeface="Times New Roman" pitchFamily="18" charset="0"/>
                          <a:ea typeface="+mn-ea"/>
                          <a:cs typeface="Times New Roman" pitchFamily="18" charset="0"/>
                        </a:rPr>
                        <a:t>National Integration, Youth, Generational Conflict.</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tx1"/>
              </a:solidFill>
              <a:latin typeface="Times New Roman" pitchFamily="18" charset="0"/>
              <a:cs typeface="Times New Roman" pitchFamily="18" charset="0"/>
            </a:endParaRPr>
          </a:p>
          <a:p>
            <a:endParaRPr lang="en-IN" b="1"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             </a:t>
            </a:r>
            <a:endParaRPr lang="en-US"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                                                      </a:t>
            </a:r>
            <a:endParaRPr lang="en-US" dirty="0">
              <a:solidFill>
                <a:schemeClr val="tx1"/>
              </a:solidFill>
              <a:latin typeface="Times New Roman" pitchFamily="18" charset="0"/>
              <a:cs typeface="Times New Roman" pitchFamily="18" charset="0"/>
            </a:endParaRPr>
          </a:p>
          <a:p>
            <a:endParaRPr lang="en-US" dirty="0">
              <a:solidFill>
                <a:schemeClr val="tx1"/>
              </a:solidFill>
              <a:latin typeface="Times New Roman" pitchFamily="18" charset="0"/>
              <a:cs typeface="Times New Roman" pitchFamily="18" charset="0"/>
            </a:endParaRPr>
          </a:p>
          <a:p>
            <a:r>
              <a:rPr lang="en-IN" b="1" dirty="0">
                <a:solidFill>
                  <a:schemeClr val="tx1"/>
                </a:solidFill>
              </a:rPr>
              <a:t> </a:t>
            </a:r>
            <a:endParaRPr lang="en-US" dirty="0">
              <a:solidFill>
                <a:schemeClr val="tx1"/>
              </a:solidFill>
            </a:endParaRPr>
          </a:p>
          <a:p>
            <a:pPr lvl="0">
              <a:lnSpc>
                <a:spcPct val="114000"/>
              </a:lnSpc>
            </a:pPr>
            <a:endParaRPr lang="en-US" dirty="0">
              <a:solidFill>
                <a:schemeClr val="tx1"/>
              </a:solidFill>
              <a:latin typeface="Times New Roman" pitchFamily="18" charset="0"/>
              <a:cs typeface="Times New Roman" pitchFamily="18" charset="0"/>
            </a:endParaRPr>
          </a:p>
        </p:txBody>
      </p:sp>
      <p:sp>
        <p:nvSpPr>
          <p:cNvPr id="37889" name="Rectangle 1"/>
          <p:cNvSpPr>
            <a:spLocks noChangeArrowheads="1"/>
          </p:cNvSpPr>
          <p:nvPr/>
        </p:nvSpPr>
        <p:spPr bwMode="auto">
          <a:xfrm>
            <a:off x="381000" y="304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0" y="304800"/>
            <a:ext cx="6858000" cy="221149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dirty="0"/>
          </a:p>
          <a:p>
            <a:r>
              <a:rPr lang="en-US" dirty="0">
                <a:latin typeface="Times New Roman" pitchFamily="18" charset="0"/>
                <a:cs typeface="Times New Roman" pitchFamily="18" charset="0"/>
              </a:rPr>
              <a:t> </a:t>
            </a: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5" name="Rectangle 1"/>
          <p:cNvSpPr>
            <a:spLocks noChangeArrowheads="1"/>
          </p:cNvSpPr>
          <p:nvPr/>
        </p:nvSpPr>
        <p:spPr bwMode="auto">
          <a:xfrm>
            <a:off x="304800" y="242500"/>
            <a:ext cx="6172200" cy="295465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spcBef>
                <a:spcPct val="0"/>
              </a:spcBef>
              <a:spcAft>
                <a:spcPct val="0"/>
              </a:spcAft>
              <a:buClrTx/>
              <a:buSzTx/>
              <a:buFontTx/>
              <a:buNone/>
              <a:tabLst/>
            </a:pPr>
            <a:endParaRPr kumimoji="0" lang="en-US" i="0" u="none" strike="noStrike" cap="none" normalizeH="0" baseline="0" dirty="0">
              <a:ln>
                <a:noFill/>
              </a:ln>
              <a:solidFill>
                <a:srgbClr val="0F243E"/>
              </a:solidFill>
              <a:effectLst/>
              <a:latin typeface="Times New Roman" pitchFamily="18" charset="0"/>
              <a:ea typeface="Calibri" pitchFamily="34" charset="0"/>
              <a:cs typeface="Times New Roman" pitchFamily="18" charset="0"/>
            </a:endParaRPr>
          </a:p>
          <a:p>
            <a:pPr algn="ctr" fontAlgn="base">
              <a:spcBef>
                <a:spcPct val="0"/>
              </a:spcBef>
              <a:spcAft>
                <a:spcPct val="0"/>
              </a:spcAft>
            </a:pPr>
            <a:r>
              <a:rPr lang="en-IN" sz="2400" b="1" dirty="0">
                <a:solidFill>
                  <a:srgbClr val="C00000"/>
                </a:solidFill>
                <a:latin typeface="Times New Roman" pitchFamily="18" charset="0"/>
                <a:cs typeface="Times New Roman" pitchFamily="18" charset="0"/>
              </a:rPr>
              <a:t>COURSES OUTCOMES </a:t>
            </a:r>
          </a:p>
          <a:p>
            <a:pPr marL="0" marR="0" lvl="0" indent="0" algn="l" defTabSz="914400" rtl="0" eaLnBrk="1" fontAlgn="base" latinLnBrk="0" hangingPunct="1">
              <a:spcBef>
                <a:spcPct val="0"/>
              </a:spcBef>
              <a:spcAft>
                <a:spcPct val="0"/>
              </a:spcAft>
              <a:buClrTx/>
              <a:buSzTx/>
              <a:buFontTx/>
              <a:buNone/>
              <a:tabLst/>
            </a:pPr>
            <a:endParaRPr lang="en-US" dirty="0">
              <a:solidFill>
                <a:srgbClr val="0F243E"/>
              </a:solidFill>
              <a:latin typeface="Times New Roman" pitchFamily="18" charset="0"/>
              <a:ea typeface="Calibri" pitchFamily="34" charset="0"/>
              <a:cs typeface="Times New Roman" pitchFamily="18" charset="0"/>
            </a:endParaRPr>
          </a:p>
          <a:p>
            <a:r>
              <a:rPr kumimoji="0" lang="en-US" i="0" strike="noStrike" cap="none" normalizeH="0" baseline="0" dirty="0">
                <a:ln>
                  <a:noFill/>
                </a:ln>
                <a:effectLst/>
                <a:latin typeface="Times New Roman" pitchFamily="18" charset="0"/>
                <a:ea typeface="Calibri" pitchFamily="34" charset="0"/>
                <a:cs typeface="Times New Roman" pitchFamily="18" charset="0"/>
              </a:rPr>
              <a:t>B.A. I YEAR</a:t>
            </a:r>
          </a:p>
          <a:p>
            <a:r>
              <a:rPr lang="en-US" dirty="0">
                <a:latin typeface="Times New Roman" pitchFamily="18" charset="0"/>
                <a:ea typeface="Calibri" pitchFamily="34" charset="0"/>
                <a:cs typeface="Times New Roman" pitchFamily="18" charset="0"/>
              </a:rPr>
              <a:t>Subject-</a:t>
            </a:r>
            <a:r>
              <a:rPr lang="en-US" b="1" dirty="0">
                <a:latin typeface="Times New Roman" pitchFamily="18" charset="0"/>
                <a:ea typeface="Calibri" pitchFamily="34" charset="0"/>
                <a:cs typeface="Times New Roman" pitchFamily="18" charset="0"/>
              </a:rPr>
              <a:t>Sociology </a:t>
            </a:r>
          </a:p>
          <a:p>
            <a:r>
              <a:rPr lang="en-IN" dirty="0">
                <a:latin typeface="Times New Roman" pitchFamily="18" charset="0"/>
                <a:cs typeface="Times New Roman" pitchFamily="18" charset="0"/>
              </a:rPr>
              <a:t>Major / Minor/  Elective- Basic Concepts of  Sociology.</a:t>
            </a:r>
          </a:p>
          <a:p>
            <a:endParaRPr lang="en-US" dirty="0">
              <a:latin typeface="Times New Roman" pitchFamily="18" charset="0"/>
              <a:cs typeface="Times New Roman" pitchFamily="18" charset="0"/>
            </a:endParaRPr>
          </a:p>
          <a:p>
            <a:r>
              <a:rPr lang="en-IN" dirty="0">
                <a:latin typeface="Times New Roman" pitchFamily="18" charset="0"/>
                <a:cs typeface="Times New Roman" pitchFamily="18" charset="0"/>
              </a:rPr>
              <a:t>After completion of the course the students will be able to learn and understand about :</a:t>
            </a:r>
            <a:endParaRPr lang="en-US" dirty="0">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i="0" strike="noStrike" cap="none" normalizeH="0" baseline="0" dirty="0">
              <a:ln>
                <a:noFill/>
              </a:ln>
              <a:effectLst/>
              <a:latin typeface="Times New Roman" pitchFamily="18" charset="0"/>
              <a:cs typeface="Times New Roman" pitchFamily="18" charset="0"/>
            </a:endParaRPr>
          </a:p>
        </p:txBody>
      </p:sp>
      <p:graphicFrame>
        <p:nvGraphicFramePr>
          <p:cNvPr id="9" name="Table 8"/>
          <p:cNvGraphicFramePr>
            <a:graphicFrameLocks noGrp="1"/>
          </p:cNvGraphicFramePr>
          <p:nvPr>
            <p:extLst>
              <p:ext uri="{D42A27DB-BD31-4B8C-83A1-F6EECF244321}">
                <p14:modId xmlns:p14="http://schemas.microsoft.com/office/powerpoint/2010/main" val="1323734248"/>
              </p:ext>
            </p:extLst>
          </p:nvPr>
        </p:nvGraphicFramePr>
        <p:xfrm>
          <a:off x="609600" y="3048000"/>
          <a:ext cx="5562600" cy="3204591"/>
        </p:xfrm>
        <a:graphic>
          <a:graphicData uri="http://schemas.openxmlformats.org/drawingml/2006/table">
            <a:tbl>
              <a:tblPr firstRow="1" bandRow="1">
                <a:tableStyleId>{5C22544A-7EE6-4342-B048-85BDC9FD1C3A}</a:tableStyleId>
              </a:tblPr>
              <a:tblGrid>
                <a:gridCol w="838200">
                  <a:extLst>
                    <a:ext uri="{9D8B030D-6E8A-4147-A177-3AD203B41FA5}">
                      <a16:colId xmlns:a16="http://schemas.microsoft.com/office/drawing/2014/main" val="20000"/>
                    </a:ext>
                  </a:extLst>
                </a:gridCol>
                <a:gridCol w="4724400">
                  <a:extLst>
                    <a:ext uri="{9D8B030D-6E8A-4147-A177-3AD203B41FA5}">
                      <a16:colId xmlns:a16="http://schemas.microsoft.com/office/drawing/2014/main" val="20001"/>
                    </a:ext>
                  </a:extLst>
                </a:gridCol>
              </a:tblGrid>
              <a:tr h="6858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lvl="0" indent="0" algn="just">
                        <a:lnSpc>
                          <a:spcPct val="100000"/>
                        </a:lnSpc>
                        <a:spcAft>
                          <a:spcPts val="800"/>
                        </a:spcAft>
                        <a:buFont typeface="+mj-lt"/>
                        <a:buNone/>
                      </a:pPr>
                      <a:r>
                        <a:rPr lang="en-IN" sz="1600" b="0" dirty="0">
                          <a:solidFill>
                            <a:schemeClr val="tx1"/>
                          </a:solidFill>
                          <a:latin typeface="Times New Roman" pitchFamily="18" charset="0"/>
                          <a:ea typeface="Calibri"/>
                          <a:cs typeface="Times New Roman" pitchFamily="18" charset="0"/>
                        </a:rPr>
                        <a:t>Tradition of Indian thinking, emergence of sociology, development of sociology, humanistic orientation in Sociology, professional Social work in Sociology.</a:t>
                      </a:r>
                      <a:endParaRPr lang="en-US" sz="1600" b="0" dirty="0">
                        <a:solidFill>
                          <a:schemeClr val="tx1"/>
                        </a:solidFill>
                        <a:latin typeface="Times New Roman" pitchFamily="18" charset="0"/>
                        <a:ea typeface="Calibri"/>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0960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sz="1600" b="0" kern="1200" dirty="0">
                          <a:solidFill>
                            <a:schemeClr val="tx1"/>
                          </a:solidFill>
                          <a:latin typeface="Times New Roman" pitchFamily="18" charset="0"/>
                          <a:ea typeface="+mn-ea"/>
                          <a:cs typeface="Times New Roman" pitchFamily="18" charset="0"/>
                        </a:rPr>
                        <a:t>Relation between individual and Society, social structure, social group, social status, Association in Sociology.</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4572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3.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IN" sz="1600" b="0" kern="1200" dirty="0">
                          <a:solidFill>
                            <a:schemeClr val="tx1"/>
                          </a:solidFill>
                          <a:latin typeface="Times New Roman" pitchFamily="18" charset="0"/>
                          <a:ea typeface="+mn-ea"/>
                          <a:cs typeface="Times New Roman" pitchFamily="18" charset="0"/>
                        </a:rPr>
                        <a:t>Social organisation, social system, social institution, class and kinship.</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644271">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4.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IN" sz="1600" b="0" kern="1200" dirty="0">
                          <a:solidFill>
                            <a:schemeClr val="tx1"/>
                          </a:solidFill>
                          <a:latin typeface="Times New Roman" pitchFamily="18" charset="0"/>
                          <a:ea typeface="+mn-ea"/>
                          <a:cs typeface="Times New Roman" pitchFamily="18" charset="0"/>
                        </a:rPr>
                        <a:t>Culture, social process, cultural lag, Civilization, socialization.</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096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CO5.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just">
                        <a:lnSpc>
                          <a:spcPct val="100000"/>
                        </a:lnSpc>
                      </a:pPr>
                      <a:r>
                        <a:rPr lang="en-IN" sz="1600" b="0" kern="1200" dirty="0">
                          <a:solidFill>
                            <a:schemeClr val="tx1"/>
                          </a:solidFill>
                          <a:latin typeface="Times New Roman" pitchFamily="18" charset="0"/>
                          <a:ea typeface="+mn-ea"/>
                          <a:cs typeface="Times New Roman" pitchFamily="18" charset="0"/>
                        </a:rPr>
                        <a:t>Social control, social change, social stratification, social mobility, patterns of social changes.</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tx1"/>
              </a:solidFill>
              <a:latin typeface="Times New Roman" pitchFamily="18" charset="0"/>
              <a:cs typeface="Times New Roman" pitchFamily="18" charset="0"/>
            </a:endParaRPr>
          </a:p>
          <a:p>
            <a:endParaRPr lang="en-IN" b="1"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             </a:t>
            </a:r>
            <a:endParaRPr lang="en-US"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                                                      </a:t>
            </a:r>
            <a:endParaRPr lang="en-US" dirty="0">
              <a:solidFill>
                <a:schemeClr val="tx1"/>
              </a:solidFill>
              <a:latin typeface="Times New Roman" pitchFamily="18" charset="0"/>
              <a:cs typeface="Times New Roman" pitchFamily="18" charset="0"/>
            </a:endParaRPr>
          </a:p>
          <a:p>
            <a:endParaRPr lang="en-US" dirty="0">
              <a:solidFill>
                <a:schemeClr val="tx1"/>
              </a:solidFill>
              <a:latin typeface="Times New Roman" pitchFamily="18" charset="0"/>
              <a:cs typeface="Times New Roman" pitchFamily="18" charset="0"/>
            </a:endParaRPr>
          </a:p>
          <a:p>
            <a:r>
              <a:rPr lang="en-IN" b="1" dirty="0">
                <a:solidFill>
                  <a:schemeClr val="tx1"/>
                </a:solidFill>
              </a:rPr>
              <a:t> </a:t>
            </a:r>
            <a:endParaRPr lang="en-US" dirty="0">
              <a:solidFill>
                <a:schemeClr val="tx1"/>
              </a:solidFill>
            </a:endParaRPr>
          </a:p>
          <a:p>
            <a:pPr lvl="0">
              <a:lnSpc>
                <a:spcPct val="114000"/>
              </a:lnSpc>
            </a:pPr>
            <a:endParaRPr lang="en-US" dirty="0">
              <a:solidFill>
                <a:schemeClr val="tx1"/>
              </a:solidFill>
              <a:latin typeface="Times New Roman" pitchFamily="18" charset="0"/>
              <a:cs typeface="Times New Roman" pitchFamily="18" charset="0"/>
            </a:endParaRPr>
          </a:p>
        </p:txBody>
      </p:sp>
      <p:sp>
        <p:nvSpPr>
          <p:cNvPr id="37889" name="Rectangle 1"/>
          <p:cNvSpPr>
            <a:spLocks noChangeArrowheads="1"/>
          </p:cNvSpPr>
          <p:nvPr/>
        </p:nvSpPr>
        <p:spPr bwMode="auto">
          <a:xfrm>
            <a:off x="381000" y="304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0" y="304800"/>
            <a:ext cx="6858000" cy="221149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dirty="0"/>
          </a:p>
          <a:p>
            <a:r>
              <a:rPr lang="en-US" dirty="0">
                <a:latin typeface="Times New Roman" pitchFamily="18" charset="0"/>
                <a:cs typeface="Times New Roman" pitchFamily="18" charset="0"/>
              </a:rPr>
              <a:t> </a:t>
            </a: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5" name="Rectangle 1"/>
          <p:cNvSpPr>
            <a:spLocks noChangeArrowheads="1"/>
          </p:cNvSpPr>
          <p:nvPr/>
        </p:nvSpPr>
        <p:spPr bwMode="auto">
          <a:xfrm>
            <a:off x="304800" y="242500"/>
            <a:ext cx="5715000" cy="295465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endParaRPr lang="en-IN" b="1" dirty="0">
              <a:solidFill>
                <a:srgbClr val="C00000"/>
              </a:solidFill>
              <a:latin typeface="Times New Roman" pitchFamily="18" charset="0"/>
              <a:cs typeface="Times New Roman" pitchFamily="18" charset="0"/>
            </a:endParaRPr>
          </a:p>
          <a:p>
            <a:pPr lvl="0" algn="ctr"/>
            <a:r>
              <a:rPr lang="en-US" sz="2400" b="1" dirty="0">
                <a:solidFill>
                  <a:srgbClr val="C00000"/>
                </a:solidFill>
                <a:latin typeface="Times New Roman" pitchFamily="18" charset="0"/>
                <a:cs typeface="Times New Roman" pitchFamily="18" charset="0"/>
              </a:rPr>
              <a:t>Course Outcomes</a:t>
            </a:r>
            <a:endParaRPr lang="en-US" sz="2400" dirty="0">
              <a:solidFill>
                <a:srgbClr val="C00000"/>
              </a:solidFill>
              <a:latin typeface="Times New Roman" pitchFamily="18" charset="0"/>
              <a:cs typeface="Times New Roman" pitchFamily="18" charset="0"/>
            </a:endParaRPr>
          </a:p>
          <a:p>
            <a:pPr marL="0" marR="0" lvl="0" indent="0" algn="l" defTabSz="914400" rtl="0" eaLnBrk="1" fontAlgn="base" latinLnBrk="0" hangingPunct="1">
              <a:spcBef>
                <a:spcPct val="0"/>
              </a:spcBef>
              <a:spcAft>
                <a:spcPct val="0"/>
              </a:spcAft>
              <a:buClrTx/>
              <a:buSzTx/>
              <a:buFontTx/>
              <a:buNone/>
              <a:tabLst/>
            </a:pPr>
            <a:endParaRPr kumimoji="0" lang="en-US" i="0" u="none" strike="noStrike" cap="none" normalizeH="0" baseline="0" dirty="0">
              <a:ln>
                <a:noFill/>
              </a:ln>
              <a:solidFill>
                <a:srgbClr val="0F243E"/>
              </a:solidFill>
              <a:effectLst/>
              <a:latin typeface="Times New Roman" pitchFamily="18" charset="0"/>
              <a:ea typeface="Calibri" pitchFamily="34" charset="0"/>
              <a:cs typeface="Times New Roman" pitchFamily="18" charset="0"/>
            </a:endParaRPr>
          </a:p>
          <a:p>
            <a:r>
              <a:rPr kumimoji="0" lang="en-US" i="0" strike="noStrike" cap="none" normalizeH="0" baseline="0" dirty="0">
                <a:ln>
                  <a:noFill/>
                </a:ln>
                <a:effectLst/>
                <a:latin typeface="Times New Roman" pitchFamily="18" charset="0"/>
                <a:ea typeface="Calibri" pitchFamily="34" charset="0"/>
                <a:cs typeface="Times New Roman" pitchFamily="18" charset="0"/>
              </a:rPr>
              <a:t>B.A. I </a:t>
            </a:r>
            <a:r>
              <a:rPr kumimoji="0" lang="en-US" i="0" strike="noStrike" cap="none" normalizeH="0" baseline="0" dirty="0" err="1">
                <a:ln>
                  <a:noFill/>
                </a:ln>
                <a:effectLst/>
                <a:latin typeface="Times New Roman" pitchFamily="18" charset="0"/>
                <a:ea typeface="Calibri" pitchFamily="34" charset="0"/>
                <a:cs typeface="Times New Roman" pitchFamily="18" charset="0"/>
              </a:rPr>
              <a:t>I</a:t>
            </a:r>
            <a:r>
              <a:rPr kumimoji="0" lang="en-US" i="0" strike="noStrike" cap="none" normalizeH="0" baseline="0" dirty="0">
                <a:ln>
                  <a:noFill/>
                </a:ln>
                <a:effectLst/>
                <a:latin typeface="Times New Roman" pitchFamily="18" charset="0"/>
                <a:ea typeface="Calibri" pitchFamily="34" charset="0"/>
                <a:cs typeface="Times New Roman" pitchFamily="18" charset="0"/>
              </a:rPr>
              <a:t>  YEAR</a:t>
            </a:r>
          </a:p>
          <a:p>
            <a:r>
              <a:rPr lang="en-US" dirty="0">
                <a:latin typeface="Times New Roman" pitchFamily="18" charset="0"/>
                <a:ea typeface="Calibri" pitchFamily="34" charset="0"/>
                <a:cs typeface="Times New Roman" pitchFamily="18" charset="0"/>
              </a:rPr>
              <a:t>Subject-</a:t>
            </a:r>
            <a:r>
              <a:rPr lang="en-US" b="1" dirty="0">
                <a:latin typeface="Times New Roman" pitchFamily="18" charset="0"/>
                <a:ea typeface="Calibri" pitchFamily="34" charset="0"/>
                <a:cs typeface="Times New Roman" pitchFamily="18" charset="0"/>
              </a:rPr>
              <a:t>Sociology </a:t>
            </a:r>
          </a:p>
          <a:p>
            <a:r>
              <a:rPr lang="en-IN" dirty="0">
                <a:latin typeface="Times New Roman" pitchFamily="18" charset="0"/>
                <a:cs typeface="Times New Roman" pitchFamily="18" charset="0"/>
              </a:rPr>
              <a:t>Major - Basic Concepts of Social Research.</a:t>
            </a:r>
          </a:p>
          <a:p>
            <a:endParaRPr kumimoji="0" lang="en-US" i="0" strike="noStrike" cap="none" normalizeH="0" baseline="0" dirty="0">
              <a:ln>
                <a:noFill/>
              </a:ln>
              <a:effectLst/>
              <a:latin typeface="Times New Roman" pitchFamily="18" charset="0"/>
              <a:ea typeface="Calibri" pitchFamily="34" charset="0"/>
              <a:cs typeface="Times New Roman" pitchFamily="18" charset="0"/>
            </a:endParaRPr>
          </a:p>
          <a:p>
            <a:r>
              <a:rPr lang="en-IN" dirty="0">
                <a:latin typeface="Times New Roman" pitchFamily="18" charset="0"/>
                <a:cs typeface="Times New Roman" pitchFamily="18" charset="0"/>
              </a:rPr>
              <a:t>After completion of the course the students will be able to learn and understand about :</a:t>
            </a:r>
            <a:endParaRPr lang="en-US" dirty="0">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i="0" strike="noStrike" cap="none" normalizeH="0" baseline="0" dirty="0">
              <a:ln>
                <a:noFill/>
              </a:ln>
              <a:effectLst/>
              <a:latin typeface="Times New Roman" pitchFamily="18" charset="0"/>
              <a:cs typeface="Times New Roman" pitchFamily="18" charset="0"/>
            </a:endParaRPr>
          </a:p>
        </p:txBody>
      </p:sp>
      <p:graphicFrame>
        <p:nvGraphicFramePr>
          <p:cNvPr id="9" name="Table 8"/>
          <p:cNvGraphicFramePr>
            <a:graphicFrameLocks noGrp="1"/>
          </p:cNvGraphicFramePr>
          <p:nvPr>
            <p:extLst>
              <p:ext uri="{D42A27DB-BD31-4B8C-83A1-F6EECF244321}">
                <p14:modId xmlns:p14="http://schemas.microsoft.com/office/powerpoint/2010/main" val="4028928723"/>
              </p:ext>
            </p:extLst>
          </p:nvPr>
        </p:nvGraphicFramePr>
        <p:xfrm>
          <a:off x="609600" y="3124200"/>
          <a:ext cx="5562600" cy="3082671"/>
        </p:xfrm>
        <a:graphic>
          <a:graphicData uri="http://schemas.openxmlformats.org/drawingml/2006/table">
            <a:tbl>
              <a:tblPr firstRow="1" bandRow="1">
                <a:tableStyleId>{5C22544A-7EE6-4342-B048-85BDC9FD1C3A}</a:tableStyleId>
              </a:tblPr>
              <a:tblGrid>
                <a:gridCol w="838200">
                  <a:extLst>
                    <a:ext uri="{9D8B030D-6E8A-4147-A177-3AD203B41FA5}">
                      <a16:colId xmlns:a16="http://schemas.microsoft.com/office/drawing/2014/main" val="20000"/>
                    </a:ext>
                  </a:extLst>
                </a:gridCol>
                <a:gridCol w="4724400">
                  <a:extLst>
                    <a:ext uri="{9D8B030D-6E8A-4147-A177-3AD203B41FA5}">
                      <a16:colId xmlns:a16="http://schemas.microsoft.com/office/drawing/2014/main" val="20001"/>
                    </a:ext>
                  </a:extLst>
                </a:gridCol>
              </a:tblGrid>
              <a:tr h="6858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800"/>
                        </a:spcAft>
                        <a:buClrTx/>
                        <a:buSzTx/>
                        <a:buFont typeface="+mj-lt"/>
                        <a:buNone/>
                        <a:tabLst/>
                        <a:defRPr/>
                      </a:pPr>
                      <a:r>
                        <a:rPr lang="en-IN" sz="1600" b="0" kern="1200" dirty="0">
                          <a:solidFill>
                            <a:schemeClr val="tx1"/>
                          </a:solidFill>
                          <a:latin typeface="Times New Roman" pitchFamily="18" charset="0"/>
                          <a:ea typeface="+mn-ea"/>
                          <a:cs typeface="Times New Roman" pitchFamily="18" charset="0"/>
                        </a:rPr>
                        <a:t>Research, scientific method, social survey, hypothesis, interdisciplinary, approach 1, new dimensions of research.</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0960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sz="1600" b="0" kern="1200" dirty="0">
                          <a:solidFill>
                            <a:schemeClr val="dk1"/>
                          </a:solidFill>
                          <a:latin typeface="Times New Roman" pitchFamily="18" charset="0"/>
                          <a:ea typeface="+mn-ea"/>
                          <a:cs typeface="Times New Roman" pitchFamily="18" charset="0"/>
                        </a:rPr>
                        <a:t>Data, census method, sampling questionnaire, interview schedule.</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4572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3.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IN" sz="1600" b="0" kern="1200" dirty="0">
                          <a:solidFill>
                            <a:schemeClr val="dk1"/>
                          </a:solidFill>
                          <a:latin typeface="Times New Roman" pitchFamily="18" charset="0"/>
                          <a:ea typeface="+mn-ea"/>
                          <a:cs typeface="Times New Roman" pitchFamily="18" charset="0"/>
                        </a:rPr>
                        <a:t>Observation, interview, case study, sociometry, content analysis.</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644271">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4.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IN" sz="1600" b="0" kern="1200" dirty="0">
                          <a:solidFill>
                            <a:schemeClr val="dk1"/>
                          </a:solidFill>
                          <a:latin typeface="Times New Roman" pitchFamily="18" charset="0"/>
                          <a:ea typeface="+mn-ea"/>
                          <a:cs typeface="Times New Roman" pitchFamily="18" charset="0"/>
                        </a:rPr>
                        <a:t>Objectivity, reliability, validity, coding, classification, tabulation, report writing.</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096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CO5.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sz="1600" b="0" kern="1200" dirty="0">
                          <a:solidFill>
                            <a:schemeClr val="dk1"/>
                          </a:solidFill>
                          <a:latin typeface="Times New Roman" pitchFamily="18" charset="0"/>
                          <a:ea typeface="+mn-ea"/>
                          <a:cs typeface="Times New Roman" pitchFamily="18" charset="0"/>
                        </a:rPr>
                        <a:t>Statistics, diagrams, mean, median, mode, SPSS.</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4572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tx1"/>
              </a:solidFill>
              <a:latin typeface="Times New Roman" pitchFamily="18" charset="0"/>
              <a:cs typeface="Times New Roman" pitchFamily="18" charset="0"/>
            </a:endParaRPr>
          </a:p>
          <a:p>
            <a:endParaRPr lang="en-IN" b="1"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             </a:t>
            </a:r>
            <a:endParaRPr lang="en-US"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                                                      </a:t>
            </a:r>
            <a:endParaRPr lang="en-US" dirty="0">
              <a:solidFill>
                <a:schemeClr val="tx1"/>
              </a:solidFill>
              <a:latin typeface="Times New Roman" pitchFamily="18" charset="0"/>
              <a:cs typeface="Times New Roman" pitchFamily="18" charset="0"/>
            </a:endParaRPr>
          </a:p>
          <a:p>
            <a:endParaRPr lang="en-US" dirty="0">
              <a:solidFill>
                <a:schemeClr val="tx1"/>
              </a:solidFill>
              <a:latin typeface="Times New Roman" pitchFamily="18" charset="0"/>
              <a:cs typeface="Times New Roman" pitchFamily="18" charset="0"/>
            </a:endParaRPr>
          </a:p>
          <a:p>
            <a:r>
              <a:rPr lang="en-IN" b="1" dirty="0">
                <a:solidFill>
                  <a:schemeClr val="tx1"/>
                </a:solidFill>
              </a:rPr>
              <a:t> </a:t>
            </a:r>
            <a:endParaRPr lang="en-US" dirty="0">
              <a:solidFill>
                <a:schemeClr val="tx1"/>
              </a:solidFill>
            </a:endParaRPr>
          </a:p>
          <a:p>
            <a:pPr lvl="0">
              <a:lnSpc>
                <a:spcPct val="114000"/>
              </a:lnSpc>
            </a:pPr>
            <a:endParaRPr lang="en-US" dirty="0">
              <a:solidFill>
                <a:schemeClr val="tx1"/>
              </a:solidFill>
              <a:latin typeface="Times New Roman" pitchFamily="18" charset="0"/>
              <a:cs typeface="Times New Roman" pitchFamily="18" charset="0"/>
            </a:endParaRPr>
          </a:p>
        </p:txBody>
      </p:sp>
      <p:sp>
        <p:nvSpPr>
          <p:cNvPr id="37889" name="Rectangle 1"/>
          <p:cNvSpPr>
            <a:spLocks noChangeArrowheads="1"/>
          </p:cNvSpPr>
          <p:nvPr/>
        </p:nvSpPr>
        <p:spPr bwMode="auto">
          <a:xfrm>
            <a:off x="381000" y="304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0" y="304800"/>
            <a:ext cx="6858000" cy="221149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dirty="0"/>
          </a:p>
          <a:p>
            <a:r>
              <a:rPr lang="en-US" dirty="0">
                <a:latin typeface="Times New Roman" pitchFamily="18" charset="0"/>
                <a:cs typeface="Times New Roman" pitchFamily="18" charset="0"/>
              </a:rPr>
              <a:t> </a:t>
            </a: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5" name="Rectangle 1"/>
          <p:cNvSpPr>
            <a:spLocks noChangeArrowheads="1"/>
          </p:cNvSpPr>
          <p:nvPr/>
        </p:nvSpPr>
        <p:spPr bwMode="auto">
          <a:xfrm>
            <a:off x="304800" y="318701"/>
            <a:ext cx="5715000" cy="295465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kumimoji="0" lang="en-US" i="0" strike="noStrike" cap="none" normalizeH="0" baseline="0" dirty="0">
              <a:ln>
                <a:noFill/>
              </a:ln>
              <a:effectLst/>
              <a:latin typeface="Times New Roman" pitchFamily="18" charset="0"/>
              <a:ea typeface="Calibri" pitchFamily="34" charset="0"/>
              <a:cs typeface="Times New Roman" pitchFamily="18" charset="0"/>
            </a:endParaRPr>
          </a:p>
          <a:p>
            <a:pPr lvl="0" algn="ctr"/>
            <a:r>
              <a:rPr lang="en-US" sz="2400" b="1" dirty="0">
                <a:solidFill>
                  <a:srgbClr val="C00000"/>
                </a:solidFill>
                <a:latin typeface="Times New Roman" pitchFamily="18" charset="0"/>
                <a:cs typeface="Times New Roman" pitchFamily="18" charset="0"/>
              </a:rPr>
              <a:t>Course Outcomes</a:t>
            </a:r>
            <a:endParaRPr lang="en-US" sz="2400" dirty="0">
              <a:solidFill>
                <a:srgbClr val="C00000"/>
              </a:solidFill>
              <a:latin typeface="Times New Roman" pitchFamily="18" charset="0"/>
              <a:cs typeface="Times New Roman" pitchFamily="18" charset="0"/>
            </a:endParaRPr>
          </a:p>
          <a:p>
            <a:endParaRPr lang="en-US" dirty="0">
              <a:latin typeface="Times New Roman" pitchFamily="18" charset="0"/>
              <a:ea typeface="Calibri" pitchFamily="34" charset="0"/>
              <a:cs typeface="Times New Roman" pitchFamily="18" charset="0"/>
            </a:endParaRPr>
          </a:p>
          <a:p>
            <a:r>
              <a:rPr kumimoji="0" lang="en-US" i="0" strike="noStrike" cap="none" normalizeH="0" baseline="0" dirty="0">
                <a:ln>
                  <a:noFill/>
                </a:ln>
                <a:effectLst/>
                <a:latin typeface="Times New Roman" pitchFamily="18" charset="0"/>
                <a:ea typeface="Calibri" pitchFamily="34" charset="0"/>
                <a:cs typeface="Times New Roman" pitchFamily="18" charset="0"/>
              </a:rPr>
              <a:t>B.A. I </a:t>
            </a:r>
            <a:r>
              <a:rPr kumimoji="0" lang="en-US" i="0" strike="noStrike" cap="none" normalizeH="0" baseline="0" dirty="0" err="1">
                <a:ln>
                  <a:noFill/>
                </a:ln>
                <a:effectLst/>
                <a:latin typeface="Times New Roman" pitchFamily="18" charset="0"/>
                <a:ea typeface="Calibri" pitchFamily="34" charset="0"/>
                <a:cs typeface="Times New Roman" pitchFamily="18" charset="0"/>
              </a:rPr>
              <a:t>I</a:t>
            </a:r>
            <a:r>
              <a:rPr kumimoji="0" lang="en-US" i="0" strike="noStrike" cap="none" normalizeH="0" baseline="0" dirty="0">
                <a:ln>
                  <a:noFill/>
                </a:ln>
                <a:effectLst/>
                <a:latin typeface="Times New Roman" pitchFamily="18" charset="0"/>
                <a:ea typeface="Calibri" pitchFamily="34" charset="0"/>
                <a:cs typeface="Times New Roman" pitchFamily="18" charset="0"/>
              </a:rPr>
              <a:t>  YEAR</a:t>
            </a:r>
          </a:p>
          <a:p>
            <a:r>
              <a:rPr lang="en-US" dirty="0">
                <a:latin typeface="Times New Roman" pitchFamily="18" charset="0"/>
                <a:ea typeface="Calibri" pitchFamily="34" charset="0"/>
                <a:cs typeface="Times New Roman" pitchFamily="18" charset="0"/>
              </a:rPr>
              <a:t>Subject-</a:t>
            </a:r>
            <a:r>
              <a:rPr lang="en-US" b="1" dirty="0">
                <a:latin typeface="Times New Roman" pitchFamily="18" charset="0"/>
                <a:ea typeface="Calibri" pitchFamily="34" charset="0"/>
                <a:cs typeface="Times New Roman" pitchFamily="18" charset="0"/>
              </a:rPr>
              <a:t>Sociology </a:t>
            </a:r>
            <a:endParaRPr kumimoji="0" lang="en-US" i="0" strike="noStrike" cap="none" normalizeH="0" baseline="0" dirty="0">
              <a:ln>
                <a:noFill/>
              </a:ln>
              <a:effectLst/>
              <a:latin typeface="Times New Roman" pitchFamily="18" charset="0"/>
              <a:ea typeface="Calibri" pitchFamily="34" charset="0"/>
              <a:cs typeface="Times New Roman" pitchFamily="18" charset="0"/>
            </a:endParaRPr>
          </a:p>
          <a:p>
            <a:r>
              <a:rPr lang="en-IN" b="1" dirty="0"/>
              <a:t> </a:t>
            </a:r>
            <a:r>
              <a:rPr lang="en-IN" dirty="0">
                <a:latin typeface="Times New Roman" pitchFamily="18" charset="0"/>
                <a:cs typeface="Times New Roman" pitchFamily="18" charset="0"/>
              </a:rPr>
              <a:t>Major / Minor/ Elective- Social Change and Development.</a:t>
            </a:r>
          </a:p>
          <a:p>
            <a:endParaRPr lang="en-US" dirty="0">
              <a:latin typeface="Times New Roman" pitchFamily="18" charset="0"/>
              <a:cs typeface="Times New Roman" pitchFamily="18" charset="0"/>
            </a:endParaRPr>
          </a:p>
          <a:p>
            <a:r>
              <a:rPr lang="en-IN" dirty="0">
                <a:latin typeface="Times New Roman" pitchFamily="18" charset="0"/>
                <a:cs typeface="Times New Roman" pitchFamily="18" charset="0"/>
              </a:rPr>
              <a:t>After completion of the course the students will be able to learn and understand about :</a:t>
            </a:r>
            <a:endParaRPr lang="en-US" dirty="0">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i="0" strike="noStrike" cap="none" normalizeH="0" baseline="0" dirty="0">
              <a:ln>
                <a:noFill/>
              </a:ln>
              <a:effectLst/>
              <a:latin typeface="Times New Roman" pitchFamily="18" charset="0"/>
              <a:cs typeface="Times New Roman" pitchFamily="18" charset="0"/>
            </a:endParaRPr>
          </a:p>
        </p:txBody>
      </p:sp>
      <p:graphicFrame>
        <p:nvGraphicFramePr>
          <p:cNvPr id="9" name="Table 8"/>
          <p:cNvGraphicFramePr>
            <a:graphicFrameLocks noGrp="1"/>
          </p:cNvGraphicFramePr>
          <p:nvPr>
            <p:extLst>
              <p:ext uri="{D42A27DB-BD31-4B8C-83A1-F6EECF244321}">
                <p14:modId xmlns:p14="http://schemas.microsoft.com/office/powerpoint/2010/main" val="3248866829"/>
              </p:ext>
            </p:extLst>
          </p:nvPr>
        </p:nvGraphicFramePr>
        <p:xfrm>
          <a:off x="609600" y="3124200"/>
          <a:ext cx="5562600" cy="3947160"/>
        </p:xfrm>
        <a:graphic>
          <a:graphicData uri="http://schemas.openxmlformats.org/drawingml/2006/table">
            <a:tbl>
              <a:tblPr firstRow="1" bandRow="1">
                <a:tableStyleId>{5C22544A-7EE6-4342-B048-85BDC9FD1C3A}</a:tableStyleId>
              </a:tblPr>
              <a:tblGrid>
                <a:gridCol w="838200">
                  <a:extLst>
                    <a:ext uri="{9D8B030D-6E8A-4147-A177-3AD203B41FA5}">
                      <a16:colId xmlns:a16="http://schemas.microsoft.com/office/drawing/2014/main" val="20000"/>
                    </a:ext>
                  </a:extLst>
                </a:gridCol>
                <a:gridCol w="4724400">
                  <a:extLst>
                    <a:ext uri="{9D8B030D-6E8A-4147-A177-3AD203B41FA5}">
                      <a16:colId xmlns:a16="http://schemas.microsoft.com/office/drawing/2014/main" val="20001"/>
                    </a:ext>
                  </a:extLst>
                </a:gridCol>
              </a:tblGrid>
              <a:tr h="6858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800"/>
                        </a:spcAft>
                        <a:buClrTx/>
                        <a:buSzTx/>
                        <a:buFont typeface="+mj-lt"/>
                        <a:buNone/>
                        <a:tabLst/>
                        <a:defRPr/>
                      </a:pPr>
                      <a:r>
                        <a:rPr lang="en-IN" sz="1600" b="0" kern="1200" dirty="0">
                          <a:solidFill>
                            <a:schemeClr val="tx1"/>
                          </a:solidFill>
                          <a:latin typeface="Times New Roman" pitchFamily="18" charset="0"/>
                          <a:ea typeface="+mn-ea"/>
                          <a:cs typeface="Times New Roman" pitchFamily="18" charset="0"/>
                        </a:rPr>
                        <a:t>Social Change, Evolution, Revolution, Progress, Development, Theories of Social Change.</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83820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sz="1600" kern="1200" dirty="0">
                          <a:solidFill>
                            <a:schemeClr val="dk1"/>
                          </a:solidFill>
                          <a:latin typeface="Times New Roman" pitchFamily="18" charset="0"/>
                          <a:ea typeface="+mn-ea"/>
                          <a:cs typeface="Times New Roman" pitchFamily="18" charset="0"/>
                        </a:rPr>
                        <a:t>Sanskritization,Urbanization,Westernization,Modernization,Liberalisation,Privatisation, Globalisation, Social Movement, Industrialization, Information Revaluation.</a:t>
                      </a:r>
                      <a:endParaRPr lang="en-US" sz="160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8382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3.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IN" sz="1600" kern="1200" dirty="0">
                          <a:solidFill>
                            <a:schemeClr val="dk1"/>
                          </a:solidFill>
                          <a:latin typeface="Times New Roman" pitchFamily="18" charset="0"/>
                          <a:ea typeface="+mn-ea"/>
                          <a:cs typeface="Times New Roman" pitchFamily="18" charset="0"/>
                        </a:rPr>
                        <a:t>Social Development, Sustainable Development, Goal of Sustainable development, Traditions, Consumerism, Consumerist Society.</a:t>
                      </a:r>
                      <a:endParaRPr lang="en-US" sz="160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8382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4.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IN" sz="1600" kern="1200" dirty="0">
                          <a:solidFill>
                            <a:schemeClr val="dk1"/>
                          </a:solidFill>
                          <a:latin typeface="Times New Roman" pitchFamily="18" charset="0"/>
                          <a:ea typeface="+mn-ea"/>
                          <a:cs typeface="Times New Roman" pitchFamily="18" charset="0"/>
                        </a:rPr>
                        <a:t>Challenges of Development, Cultural Challenges, Environmental Problems, Techniques of Planning, Chitrakoot Model and White Revaluation, </a:t>
                      </a:r>
                      <a:r>
                        <a:rPr lang="en-IN" sz="1600" kern="1200" dirty="0" err="1">
                          <a:solidFill>
                            <a:schemeClr val="dk1"/>
                          </a:solidFill>
                          <a:latin typeface="Times New Roman" pitchFamily="18" charset="0"/>
                          <a:ea typeface="+mn-ea"/>
                          <a:cs typeface="Times New Roman" pitchFamily="18" charset="0"/>
                        </a:rPr>
                        <a:t>Bhoodan</a:t>
                      </a:r>
                      <a:r>
                        <a:rPr lang="en-IN" sz="1600" kern="1200" dirty="0">
                          <a:solidFill>
                            <a:schemeClr val="dk1"/>
                          </a:solidFill>
                          <a:latin typeface="Times New Roman" pitchFamily="18" charset="0"/>
                          <a:ea typeface="+mn-ea"/>
                          <a:cs typeface="Times New Roman" pitchFamily="18" charset="0"/>
                        </a:rPr>
                        <a:t> movement.</a:t>
                      </a:r>
                      <a:endParaRPr lang="en-US" sz="160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096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CO5.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sz="1600" kern="1200" dirty="0">
                          <a:solidFill>
                            <a:schemeClr val="dk1"/>
                          </a:solidFill>
                          <a:latin typeface="Times New Roman" pitchFamily="18" charset="0"/>
                          <a:ea typeface="+mn-ea"/>
                          <a:cs typeface="Times New Roman" pitchFamily="18" charset="0"/>
                        </a:rPr>
                        <a:t>Social Policy, Community, Development Programme, Monitoring,  NITI Agog.</a:t>
                      </a:r>
                      <a:endParaRPr lang="en-US" sz="160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810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tx1"/>
              </a:solidFill>
              <a:latin typeface="Times New Roman" pitchFamily="18" charset="0"/>
              <a:cs typeface="Times New Roman" pitchFamily="18" charset="0"/>
            </a:endParaRPr>
          </a:p>
          <a:p>
            <a:endParaRPr lang="en-IN" b="1"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             </a:t>
            </a:r>
            <a:endParaRPr lang="en-US"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                                                      </a:t>
            </a:r>
            <a:endParaRPr lang="en-US" dirty="0">
              <a:solidFill>
                <a:schemeClr val="tx1"/>
              </a:solidFill>
              <a:latin typeface="Times New Roman" pitchFamily="18" charset="0"/>
              <a:cs typeface="Times New Roman" pitchFamily="18" charset="0"/>
            </a:endParaRPr>
          </a:p>
          <a:p>
            <a:endParaRPr lang="en-US" dirty="0">
              <a:solidFill>
                <a:schemeClr val="tx1"/>
              </a:solidFill>
              <a:latin typeface="Times New Roman" pitchFamily="18" charset="0"/>
              <a:cs typeface="Times New Roman" pitchFamily="18" charset="0"/>
            </a:endParaRPr>
          </a:p>
          <a:p>
            <a:r>
              <a:rPr lang="en-IN" b="1" dirty="0">
                <a:solidFill>
                  <a:schemeClr val="tx1"/>
                </a:solidFill>
              </a:rPr>
              <a:t> </a:t>
            </a:r>
            <a:endParaRPr lang="en-US" dirty="0">
              <a:solidFill>
                <a:schemeClr val="tx1"/>
              </a:solidFill>
            </a:endParaRPr>
          </a:p>
          <a:p>
            <a:pPr lvl="0">
              <a:lnSpc>
                <a:spcPct val="114000"/>
              </a:lnSpc>
            </a:pPr>
            <a:endParaRPr lang="en-US" dirty="0">
              <a:solidFill>
                <a:schemeClr val="tx1"/>
              </a:solidFill>
              <a:latin typeface="Times New Roman" pitchFamily="18" charset="0"/>
              <a:cs typeface="Times New Roman" pitchFamily="18" charset="0"/>
            </a:endParaRPr>
          </a:p>
        </p:txBody>
      </p:sp>
      <p:sp>
        <p:nvSpPr>
          <p:cNvPr id="37889" name="Rectangle 1"/>
          <p:cNvSpPr>
            <a:spLocks noChangeArrowheads="1"/>
          </p:cNvSpPr>
          <p:nvPr/>
        </p:nvSpPr>
        <p:spPr bwMode="auto">
          <a:xfrm>
            <a:off x="381000" y="304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0" y="304800"/>
            <a:ext cx="6858000" cy="221149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dirty="0"/>
          </a:p>
          <a:p>
            <a:r>
              <a:rPr lang="en-US" dirty="0">
                <a:latin typeface="Times New Roman" pitchFamily="18" charset="0"/>
                <a:cs typeface="Times New Roman" pitchFamily="18" charset="0"/>
              </a:rPr>
              <a:t> </a:t>
            </a: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5" name="Rectangle 1"/>
          <p:cNvSpPr>
            <a:spLocks noChangeArrowheads="1"/>
          </p:cNvSpPr>
          <p:nvPr/>
        </p:nvSpPr>
        <p:spPr bwMode="auto">
          <a:xfrm>
            <a:off x="304800" y="318701"/>
            <a:ext cx="5715000" cy="32316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spcBef>
                <a:spcPct val="0"/>
              </a:spcBef>
              <a:spcAft>
                <a:spcPct val="0"/>
              </a:spcAft>
              <a:buClrTx/>
              <a:buSzTx/>
              <a:buFontTx/>
              <a:buNone/>
              <a:tabLst/>
            </a:pPr>
            <a:endParaRPr kumimoji="0" lang="en-US" i="0" u="none" strike="noStrike" cap="none" normalizeH="0" baseline="0" dirty="0">
              <a:ln>
                <a:noFill/>
              </a:ln>
              <a:solidFill>
                <a:srgbClr val="0F243E"/>
              </a:solidFill>
              <a:effectLst/>
              <a:latin typeface="Times New Roman" pitchFamily="18" charset="0"/>
              <a:ea typeface="Calibri" pitchFamily="34" charset="0"/>
              <a:cs typeface="Times New Roman" pitchFamily="18" charset="0"/>
            </a:endParaRPr>
          </a:p>
          <a:p>
            <a:pPr lvl="0" algn="ctr"/>
            <a:r>
              <a:rPr lang="en-US" sz="2400" b="1" dirty="0">
                <a:solidFill>
                  <a:srgbClr val="C00000"/>
                </a:solidFill>
                <a:latin typeface="Times New Roman" pitchFamily="18" charset="0"/>
                <a:cs typeface="Times New Roman" pitchFamily="18" charset="0"/>
              </a:rPr>
              <a:t>Course Outcomes</a:t>
            </a:r>
            <a:endParaRPr lang="en-US" sz="2400" dirty="0">
              <a:solidFill>
                <a:srgbClr val="C00000"/>
              </a:solidFill>
              <a:latin typeface="Times New Roman" pitchFamily="18" charset="0"/>
              <a:cs typeface="Times New Roman" pitchFamily="18" charset="0"/>
            </a:endParaRPr>
          </a:p>
          <a:p>
            <a:pPr marL="0" marR="0" lvl="0" indent="0" algn="l" defTabSz="914400" rtl="0" eaLnBrk="1" fontAlgn="base" latinLnBrk="0" hangingPunct="1">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a:p>
            <a:r>
              <a:rPr kumimoji="0" lang="en-US" i="0" strike="noStrike" cap="none" normalizeH="0" baseline="0" dirty="0">
                <a:ln>
                  <a:noFill/>
                </a:ln>
                <a:effectLst/>
                <a:latin typeface="Times New Roman" pitchFamily="18" charset="0"/>
                <a:ea typeface="Calibri" pitchFamily="34" charset="0"/>
                <a:cs typeface="Times New Roman" pitchFamily="18" charset="0"/>
              </a:rPr>
              <a:t>B.A. III YEAR</a:t>
            </a:r>
          </a:p>
          <a:p>
            <a:r>
              <a:rPr lang="en-US" dirty="0">
                <a:latin typeface="Times New Roman" pitchFamily="18" charset="0"/>
                <a:ea typeface="Calibri" pitchFamily="34" charset="0"/>
                <a:cs typeface="Times New Roman" pitchFamily="18" charset="0"/>
              </a:rPr>
              <a:t>Subject- </a:t>
            </a:r>
            <a:r>
              <a:rPr lang="en-US" b="1" dirty="0">
                <a:latin typeface="Times New Roman" pitchFamily="18" charset="0"/>
                <a:ea typeface="Calibri" pitchFamily="34" charset="0"/>
                <a:cs typeface="Times New Roman" pitchFamily="18" charset="0"/>
              </a:rPr>
              <a:t>Sociology (Group B)</a:t>
            </a:r>
            <a:endParaRPr kumimoji="0" lang="en-US" i="0" strike="noStrike" cap="none" normalizeH="0" baseline="0" dirty="0">
              <a:ln>
                <a:noFill/>
              </a:ln>
              <a:effectLst/>
              <a:latin typeface="Times New Roman" pitchFamily="18" charset="0"/>
              <a:ea typeface="Calibri" pitchFamily="34" charset="0"/>
              <a:cs typeface="Times New Roman" pitchFamily="18" charset="0"/>
            </a:endParaRPr>
          </a:p>
          <a:p>
            <a:r>
              <a:rPr lang="en-IN" dirty="0">
                <a:latin typeface="Times New Roman" pitchFamily="18" charset="0"/>
                <a:cs typeface="Times New Roman" pitchFamily="18" charset="0"/>
              </a:rPr>
              <a:t>Major – Foundation of Sociological Thought- I</a:t>
            </a:r>
          </a:p>
          <a:p>
            <a:endParaRPr lang="en-IN" dirty="0">
              <a:latin typeface="Times New Roman" pitchFamily="18" charset="0"/>
              <a:cs typeface="Times New Roman" pitchFamily="18" charset="0"/>
            </a:endParaRPr>
          </a:p>
          <a:p>
            <a:r>
              <a:rPr lang="en-US" dirty="0">
                <a:latin typeface="Times New Roman" panose="02020603050405020304" pitchFamily="18" charset="0"/>
                <a:cs typeface="Times New Roman" panose="02020603050405020304" pitchFamily="18" charset="0"/>
              </a:rPr>
              <a:t>After completion of the course student would be able to learn, analyze and understand about</a:t>
            </a:r>
            <a:r>
              <a:rPr lang="en-IN" dirty="0">
                <a:latin typeface="Times New Roman" pitchFamily="18" charset="0"/>
                <a:cs typeface="Times New Roman" pitchFamily="18" charset="0"/>
              </a:rPr>
              <a:t>:</a:t>
            </a:r>
            <a:endParaRPr lang="en-US" dirty="0">
              <a:latin typeface="Times New Roman" pitchFamily="18" charset="0"/>
              <a:cs typeface="Times New Roman" pitchFamily="18" charset="0"/>
            </a:endParaRPr>
          </a:p>
          <a:p>
            <a:endParaRPr lang="en-US" dirty="0">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i="0" strike="noStrike" cap="none" normalizeH="0" baseline="0" dirty="0">
              <a:ln>
                <a:noFill/>
              </a:ln>
              <a:effectLst/>
              <a:latin typeface="Times New Roman" pitchFamily="18" charset="0"/>
              <a:cs typeface="Times New Roman" pitchFamily="18" charset="0"/>
            </a:endParaRPr>
          </a:p>
        </p:txBody>
      </p:sp>
      <p:graphicFrame>
        <p:nvGraphicFramePr>
          <p:cNvPr id="9" name="Table 8"/>
          <p:cNvGraphicFramePr>
            <a:graphicFrameLocks noGrp="1"/>
          </p:cNvGraphicFramePr>
          <p:nvPr>
            <p:extLst>
              <p:ext uri="{D42A27DB-BD31-4B8C-83A1-F6EECF244321}">
                <p14:modId xmlns:p14="http://schemas.microsoft.com/office/powerpoint/2010/main" val="888568377"/>
              </p:ext>
            </p:extLst>
          </p:nvPr>
        </p:nvGraphicFramePr>
        <p:xfrm>
          <a:off x="609600" y="2971800"/>
          <a:ext cx="5562600" cy="5516880"/>
        </p:xfrm>
        <a:graphic>
          <a:graphicData uri="http://schemas.openxmlformats.org/drawingml/2006/table">
            <a:tbl>
              <a:tblPr firstRow="1" bandRow="1">
                <a:tableStyleId>{5C22544A-7EE6-4342-B048-85BDC9FD1C3A}</a:tableStyleId>
              </a:tblPr>
              <a:tblGrid>
                <a:gridCol w="685800">
                  <a:extLst>
                    <a:ext uri="{9D8B030D-6E8A-4147-A177-3AD203B41FA5}">
                      <a16:colId xmlns:a16="http://schemas.microsoft.com/office/drawing/2014/main" val="20000"/>
                    </a:ext>
                  </a:extLst>
                </a:gridCol>
                <a:gridCol w="4876800">
                  <a:extLst>
                    <a:ext uri="{9D8B030D-6E8A-4147-A177-3AD203B41FA5}">
                      <a16:colId xmlns:a16="http://schemas.microsoft.com/office/drawing/2014/main" val="20001"/>
                    </a:ext>
                  </a:extLst>
                </a:gridCol>
              </a:tblGrid>
              <a:tr h="8382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800"/>
                        </a:spcAft>
                        <a:buClrTx/>
                        <a:buSzTx/>
                        <a:buFont typeface="+mj-lt"/>
                        <a:buNone/>
                        <a:tabLst/>
                        <a:defRPr/>
                      </a:pPr>
                      <a:r>
                        <a:rPr lang="en-US" sz="1800" b="0" kern="1200" dirty="0">
                          <a:solidFill>
                            <a:schemeClr val="tx1"/>
                          </a:solidFill>
                          <a:latin typeface="Times New Roman" panose="02020603050405020304" pitchFamily="18" charset="0"/>
                          <a:ea typeface="+mn-ea"/>
                          <a:cs typeface="Times New Roman" panose="02020603050405020304" pitchFamily="18" charset="0"/>
                        </a:rPr>
                        <a:t>Social thinking and renaissance in Indian background, how economic and historical background influenced social thinking.</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106680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800" kern="1200" dirty="0" err="1">
                          <a:solidFill>
                            <a:schemeClr val="tx1"/>
                          </a:solidFill>
                          <a:latin typeface="Times New Roman" panose="02020603050405020304" pitchFamily="18" charset="0"/>
                          <a:ea typeface="+mn-ea"/>
                          <a:cs typeface="Times New Roman" panose="02020603050405020304" pitchFamily="18" charset="0"/>
                        </a:rPr>
                        <a:t>Propounders</a:t>
                      </a:r>
                      <a:r>
                        <a:rPr lang="en-US" sz="1800" kern="1200" dirty="0">
                          <a:solidFill>
                            <a:schemeClr val="tx1"/>
                          </a:solidFill>
                          <a:latin typeface="Times New Roman" panose="02020603050405020304" pitchFamily="18" charset="0"/>
                          <a:ea typeface="+mn-ea"/>
                          <a:cs typeface="Times New Roman" panose="02020603050405020304" pitchFamily="18" charset="0"/>
                        </a:rPr>
                        <a:t> of Sociology -August Comte- Sociology concept and three stages of thinking. Emile Durkheim- Social fact and suicide theory. Herbert Spencer- Social Evolution theory</a:t>
                      </a:r>
                      <a:r>
                        <a:rPr lang="en-IN" sz="1800" kern="1200" dirty="0">
                          <a:solidFill>
                            <a:schemeClr val="tx1"/>
                          </a:solidFill>
                          <a:latin typeface="Times New Roman" panose="02020603050405020304" pitchFamily="18" charset="0"/>
                          <a:ea typeface="+mn-ea"/>
                          <a:cs typeface="Times New Roman" panose="02020603050405020304" pitchFamily="18" charset="0"/>
                        </a:rPr>
                        <a:t>.</a:t>
                      </a:r>
                      <a:endParaRPr lang="en-US" sz="1800" kern="1200" dirty="0">
                        <a:solidFill>
                          <a:schemeClr val="tx1"/>
                        </a:solidFill>
                        <a:latin typeface="Times New Roman" panose="02020603050405020304" pitchFamily="18" charset="0"/>
                        <a:ea typeface="+mn-ea"/>
                        <a:cs typeface="Times New Roman" panose="02020603050405020304"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11430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3.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800" kern="1200" dirty="0">
                          <a:solidFill>
                            <a:schemeClr val="tx1"/>
                          </a:solidFill>
                          <a:latin typeface="Times New Roman" panose="02020603050405020304" pitchFamily="18" charset="0"/>
                          <a:ea typeface="+mn-ea"/>
                          <a:cs typeface="Times New Roman" panose="02020603050405020304" pitchFamily="18" charset="0"/>
                        </a:rPr>
                        <a:t>Sociological Thinkers- Karl Marx – Surplus value theory and dialectical materialism. Max Weber- Theory of social action and ideal type. Talcott Parsons- social system and social action</a:t>
                      </a:r>
                      <a:r>
                        <a:rPr lang="en-IN" sz="1800" kern="1200" dirty="0">
                          <a:solidFill>
                            <a:schemeClr val="tx1"/>
                          </a:solidFill>
                          <a:latin typeface="Times New Roman" panose="02020603050405020304" pitchFamily="18" charset="0"/>
                          <a:ea typeface="+mn-ea"/>
                          <a:cs typeface="Times New Roman" panose="02020603050405020304" pitchFamily="18" charset="0"/>
                        </a:rPr>
                        <a:t>.</a:t>
                      </a:r>
                      <a:endParaRPr lang="en-US" sz="1800" kern="1200" dirty="0">
                        <a:solidFill>
                          <a:schemeClr val="tx1"/>
                        </a:solidFill>
                        <a:latin typeface="Times New Roman" panose="02020603050405020304" pitchFamily="18" charset="0"/>
                        <a:ea typeface="+mn-ea"/>
                        <a:cs typeface="Times New Roman" panose="02020603050405020304"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8382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4.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800" kern="1200" dirty="0">
                          <a:solidFill>
                            <a:schemeClr val="tx1"/>
                          </a:solidFill>
                          <a:latin typeface="Times New Roman" panose="02020603050405020304" pitchFamily="18" charset="0"/>
                          <a:ea typeface="+mn-ea"/>
                          <a:cs typeface="Times New Roman" panose="02020603050405020304" pitchFamily="18" charset="0"/>
                        </a:rPr>
                        <a:t>Indian Sociologist- </a:t>
                      </a:r>
                      <a:r>
                        <a:rPr lang="en-US" sz="1800" kern="1200" dirty="0" err="1">
                          <a:solidFill>
                            <a:schemeClr val="tx1"/>
                          </a:solidFill>
                          <a:latin typeface="Times New Roman" panose="02020603050405020304" pitchFamily="18" charset="0"/>
                          <a:ea typeface="+mn-ea"/>
                          <a:cs typeface="Times New Roman" panose="02020603050405020304" pitchFamily="18" charset="0"/>
                        </a:rPr>
                        <a:t>Radhakamal</a:t>
                      </a:r>
                      <a:r>
                        <a:rPr lang="en-US" sz="1800" kern="1200" dirty="0">
                          <a:solidFill>
                            <a:schemeClr val="tx1"/>
                          </a:solidFill>
                          <a:latin typeface="Times New Roman" panose="02020603050405020304" pitchFamily="18" charset="0"/>
                          <a:ea typeface="+mn-ea"/>
                          <a:cs typeface="Times New Roman" panose="02020603050405020304" pitchFamily="18" charset="0"/>
                        </a:rPr>
                        <a:t> Mukherjee– Personality, society and values , Indian culture and civilization. </a:t>
                      </a:r>
                      <a:r>
                        <a:rPr lang="en-US" sz="1800" kern="1200" dirty="0" err="1">
                          <a:solidFill>
                            <a:schemeClr val="tx1"/>
                          </a:solidFill>
                          <a:latin typeface="Times New Roman" panose="02020603050405020304" pitchFamily="18" charset="0"/>
                          <a:ea typeface="+mn-ea"/>
                          <a:cs typeface="Times New Roman" panose="02020603050405020304" pitchFamily="18" charset="0"/>
                        </a:rPr>
                        <a:t>Irawati</a:t>
                      </a:r>
                      <a:r>
                        <a:rPr lang="en-US" sz="1800" kern="1200" dirty="0">
                          <a:solidFill>
                            <a:schemeClr val="tx1"/>
                          </a:solidFill>
                          <a:latin typeface="Times New Roman" panose="02020603050405020304" pitchFamily="18" charset="0"/>
                          <a:ea typeface="+mn-ea"/>
                          <a:cs typeface="Times New Roman" panose="02020603050405020304" pitchFamily="18" charset="0"/>
                        </a:rPr>
                        <a:t> </a:t>
                      </a:r>
                      <a:r>
                        <a:rPr lang="en-US" sz="1800" kern="1200" dirty="0" err="1">
                          <a:solidFill>
                            <a:schemeClr val="tx1"/>
                          </a:solidFill>
                          <a:latin typeface="Times New Roman" panose="02020603050405020304" pitchFamily="18" charset="0"/>
                          <a:ea typeface="+mn-ea"/>
                          <a:cs typeface="Times New Roman" panose="02020603050405020304" pitchFamily="18" charset="0"/>
                        </a:rPr>
                        <a:t>Karwey</a:t>
                      </a:r>
                      <a:r>
                        <a:rPr lang="en-US" sz="1800" kern="1200" dirty="0">
                          <a:solidFill>
                            <a:schemeClr val="tx1"/>
                          </a:solidFill>
                          <a:latin typeface="Times New Roman" panose="02020603050405020304" pitchFamily="18" charset="0"/>
                          <a:ea typeface="+mn-ea"/>
                          <a:cs typeface="Times New Roman" panose="02020603050405020304" pitchFamily="18" charset="0"/>
                        </a:rPr>
                        <a:t>- Kinship Organization. Yogendra Singh-Modernization of Indian traditions</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10668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CO5.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800" kern="1200" dirty="0">
                          <a:solidFill>
                            <a:schemeClr val="tx1"/>
                          </a:solidFill>
                          <a:latin typeface="Times New Roman" panose="02020603050405020304" pitchFamily="18" charset="0"/>
                          <a:ea typeface="+mn-ea"/>
                          <a:cs typeface="Times New Roman" panose="02020603050405020304" pitchFamily="18" charset="0"/>
                        </a:rPr>
                        <a:t>Introduction and contribution of- Mahatma Gandhi, BR Ambedkar, Swami Vivekanand, </a:t>
                      </a:r>
                      <a:r>
                        <a:rPr lang="en-US" sz="1800" kern="1200" dirty="0" err="1">
                          <a:solidFill>
                            <a:schemeClr val="tx1"/>
                          </a:solidFill>
                          <a:latin typeface="Times New Roman" panose="02020603050405020304" pitchFamily="18" charset="0"/>
                          <a:ea typeface="+mn-ea"/>
                          <a:cs typeface="Times New Roman" panose="02020603050405020304" pitchFamily="18" charset="0"/>
                        </a:rPr>
                        <a:t>Jyotiba</a:t>
                      </a:r>
                      <a:r>
                        <a:rPr lang="en-US" sz="1800" kern="1200" dirty="0">
                          <a:solidFill>
                            <a:schemeClr val="tx1"/>
                          </a:solidFill>
                          <a:latin typeface="Times New Roman" panose="02020603050405020304" pitchFamily="18" charset="0"/>
                          <a:ea typeface="+mn-ea"/>
                          <a:cs typeface="Times New Roman" panose="02020603050405020304" pitchFamily="18" charset="0"/>
                        </a:rPr>
                        <a:t> Phule, Savitri Bai Phule</a:t>
                      </a:r>
                      <a:r>
                        <a:rPr lang="en-IN" sz="1800" kern="1200" dirty="0">
                          <a:solidFill>
                            <a:schemeClr val="tx1"/>
                          </a:solidFill>
                          <a:latin typeface="Times New Roman" panose="02020603050405020304" pitchFamily="18" charset="0"/>
                          <a:ea typeface="+mn-ea"/>
                          <a:cs typeface="Times New Roman" panose="02020603050405020304" pitchFamily="18" charset="0"/>
                        </a:rPr>
                        <a:t>.</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tx1"/>
              </a:solidFill>
              <a:latin typeface="Times New Roman" pitchFamily="18" charset="0"/>
              <a:cs typeface="Times New Roman" pitchFamily="18" charset="0"/>
            </a:endParaRPr>
          </a:p>
          <a:p>
            <a:endParaRPr lang="en-IN" b="1"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             </a:t>
            </a:r>
            <a:endParaRPr lang="en-US"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                                                      </a:t>
            </a:r>
            <a:endParaRPr lang="en-US" dirty="0">
              <a:solidFill>
                <a:schemeClr val="tx1"/>
              </a:solidFill>
              <a:latin typeface="Times New Roman" pitchFamily="18" charset="0"/>
              <a:cs typeface="Times New Roman" pitchFamily="18" charset="0"/>
            </a:endParaRPr>
          </a:p>
          <a:p>
            <a:endParaRPr lang="en-US" dirty="0">
              <a:solidFill>
                <a:schemeClr val="tx1"/>
              </a:solidFill>
              <a:latin typeface="Times New Roman" pitchFamily="18" charset="0"/>
              <a:cs typeface="Times New Roman" pitchFamily="18" charset="0"/>
            </a:endParaRPr>
          </a:p>
          <a:p>
            <a:r>
              <a:rPr lang="en-IN" b="1" dirty="0">
                <a:solidFill>
                  <a:schemeClr val="tx1"/>
                </a:solidFill>
              </a:rPr>
              <a:t> </a:t>
            </a:r>
            <a:endParaRPr lang="en-US" dirty="0">
              <a:solidFill>
                <a:schemeClr val="tx1"/>
              </a:solidFill>
            </a:endParaRPr>
          </a:p>
          <a:p>
            <a:pPr lvl="0">
              <a:lnSpc>
                <a:spcPct val="114000"/>
              </a:lnSpc>
            </a:pPr>
            <a:endParaRPr lang="en-US" dirty="0">
              <a:solidFill>
                <a:schemeClr val="tx1"/>
              </a:solidFill>
              <a:latin typeface="Times New Roman" pitchFamily="18" charset="0"/>
              <a:cs typeface="Times New Roman" pitchFamily="18" charset="0"/>
            </a:endParaRPr>
          </a:p>
        </p:txBody>
      </p:sp>
      <p:sp>
        <p:nvSpPr>
          <p:cNvPr id="37889" name="Rectangle 1"/>
          <p:cNvSpPr>
            <a:spLocks noChangeArrowheads="1"/>
          </p:cNvSpPr>
          <p:nvPr/>
        </p:nvSpPr>
        <p:spPr bwMode="auto">
          <a:xfrm>
            <a:off x="381000" y="304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0" y="304800"/>
            <a:ext cx="6858000" cy="221149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dirty="0"/>
          </a:p>
          <a:p>
            <a:r>
              <a:rPr lang="en-US" dirty="0">
                <a:latin typeface="Times New Roman" pitchFamily="18" charset="0"/>
                <a:cs typeface="Times New Roman" pitchFamily="18" charset="0"/>
              </a:rPr>
              <a:t> </a:t>
            </a: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5" name="Rectangle 1"/>
          <p:cNvSpPr>
            <a:spLocks noChangeArrowheads="1"/>
          </p:cNvSpPr>
          <p:nvPr/>
        </p:nvSpPr>
        <p:spPr bwMode="auto">
          <a:xfrm>
            <a:off x="304800" y="318701"/>
            <a:ext cx="6172200" cy="295465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spcBef>
                <a:spcPct val="0"/>
              </a:spcBef>
              <a:spcAft>
                <a:spcPct val="0"/>
              </a:spcAft>
              <a:buClrTx/>
              <a:buSzTx/>
              <a:buFontTx/>
              <a:buNone/>
              <a:tabLst/>
            </a:pPr>
            <a:endParaRPr kumimoji="0" lang="en-US" i="0" u="none" strike="noStrike" cap="none" normalizeH="0" baseline="0" dirty="0">
              <a:ln>
                <a:noFill/>
              </a:ln>
              <a:effectLst/>
              <a:latin typeface="Times New Roman" pitchFamily="18" charset="0"/>
              <a:ea typeface="Calibri" pitchFamily="34" charset="0"/>
              <a:cs typeface="Times New Roman" pitchFamily="18" charset="0"/>
            </a:endParaRPr>
          </a:p>
          <a:p>
            <a:pPr lvl="0" algn="ctr"/>
            <a:r>
              <a:rPr lang="en-US" sz="2400" b="1" dirty="0">
                <a:solidFill>
                  <a:srgbClr val="C00000"/>
                </a:solidFill>
                <a:latin typeface="Times New Roman" pitchFamily="18" charset="0"/>
                <a:cs typeface="Times New Roman" pitchFamily="18" charset="0"/>
              </a:rPr>
              <a:t>Course Outcomes</a:t>
            </a:r>
            <a:endParaRPr lang="en-US" sz="2400" dirty="0">
              <a:solidFill>
                <a:srgbClr val="C00000"/>
              </a:solidFill>
              <a:latin typeface="Times New Roman" pitchFamily="18" charset="0"/>
              <a:cs typeface="Times New Roman" pitchFamily="18" charset="0"/>
            </a:endParaRPr>
          </a:p>
          <a:p>
            <a:r>
              <a:rPr kumimoji="0" lang="en-US" i="0" strike="noStrike" cap="none" normalizeH="0" baseline="0" dirty="0">
                <a:ln>
                  <a:noFill/>
                </a:ln>
                <a:effectLst/>
                <a:latin typeface="Times New Roman" pitchFamily="18" charset="0"/>
                <a:ea typeface="Calibri" pitchFamily="34" charset="0"/>
                <a:cs typeface="Times New Roman" pitchFamily="18" charset="0"/>
              </a:rPr>
              <a:t>B.A. III YEAR</a:t>
            </a:r>
          </a:p>
          <a:p>
            <a:r>
              <a:rPr lang="en-US" dirty="0">
                <a:latin typeface="Times New Roman" pitchFamily="18" charset="0"/>
                <a:ea typeface="Calibri" pitchFamily="34" charset="0"/>
                <a:cs typeface="Times New Roman" pitchFamily="18" charset="0"/>
              </a:rPr>
              <a:t>Subject- </a:t>
            </a:r>
            <a:r>
              <a:rPr lang="en-US" b="1" dirty="0">
                <a:latin typeface="Times New Roman" pitchFamily="18" charset="0"/>
                <a:ea typeface="Calibri" pitchFamily="34" charset="0"/>
                <a:cs typeface="Times New Roman" pitchFamily="18" charset="0"/>
              </a:rPr>
              <a:t>Sociology (Group B)</a:t>
            </a:r>
            <a:endParaRPr kumimoji="0" lang="en-US" i="0" strike="noStrike" cap="none" normalizeH="0" baseline="0" dirty="0">
              <a:ln>
                <a:noFill/>
              </a:ln>
              <a:effectLst/>
              <a:latin typeface="Times New Roman" pitchFamily="18" charset="0"/>
              <a:ea typeface="Calibri" pitchFamily="34" charset="0"/>
              <a:cs typeface="Times New Roman" pitchFamily="18" charset="0"/>
            </a:endParaRPr>
          </a:p>
          <a:p>
            <a:r>
              <a:rPr lang="en-IN" dirty="0">
                <a:latin typeface="Times New Roman" pitchFamily="18" charset="0"/>
                <a:cs typeface="Times New Roman" pitchFamily="18" charset="0"/>
              </a:rPr>
              <a:t>Major-2 — </a:t>
            </a:r>
            <a:r>
              <a:rPr lang="en-US" b="1" dirty="0"/>
              <a:t>Crime and Society.</a:t>
            </a:r>
          </a:p>
          <a:p>
            <a:endParaRPr lang="en-IN" dirty="0">
              <a:latin typeface="Times New Roman" pitchFamily="18" charset="0"/>
              <a:cs typeface="Times New Roman" pitchFamily="18" charset="0"/>
            </a:endParaRPr>
          </a:p>
          <a:p>
            <a:r>
              <a:rPr lang="en-US" dirty="0">
                <a:latin typeface="Times New Roman" panose="02020603050405020304" pitchFamily="18" charset="0"/>
                <a:cs typeface="Times New Roman" panose="02020603050405020304" pitchFamily="18" charset="0"/>
              </a:rPr>
              <a:t>After completion of course student will be able to learn, </a:t>
            </a:r>
            <a:r>
              <a:rPr lang="en-US" dirty="0" err="1">
                <a:latin typeface="Times New Roman" panose="02020603050405020304" pitchFamily="18" charset="0"/>
                <a:cs typeface="Times New Roman" panose="02020603050405020304" pitchFamily="18" charset="0"/>
              </a:rPr>
              <a:t>analyse</a:t>
            </a:r>
            <a:r>
              <a:rPr lang="en-US" dirty="0">
                <a:latin typeface="Times New Roman" panose="02020603050405020304" pitchFamily="18" charset="0"/>
                <a:cs typeface="Times New Roman" panose="02020603050405020304" pitchFamily="18" charset="0"/>
              </a:rPr>
              <a:t> and understand about</a:t>
            </a:r>
            <a:r>
              <a:rPr lang="en-IN" dirty="0">
                <a:latin typeface="Times New Roman" pitchFamily="18" charset="0"/>
                <a:cs typeface="Times New Roman" pitchFamily="18" charset="0"/>
              </a:rPr>
              <a:t>:</a:t>
            </a:r>
            <a:endParaRPr lang="en-US" dirty="0">
              <a:latin typeface="Times New Roman" pitchFamily="18" charset="0"/>
              <a:cs typeface="Times New Roman" pitchFamily="18" charset="0"/>
            </a:endParaRPr>
          </a:p>
          <a:p>
            <a:endParaRPr lang="en-US" dirty="0">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i="0" strike="noStrike" cap="none" normalizeH="0" baseline="0" dirty="0">
              <a:ln>
                <a:noFill/>
              </a:ln>
              <a:effectLst/>
              <a:latin typeface="Times New Roman" pitchFamily="18" charset="0"/>
              <a:cs typeface="Times New Roman" pitchFamily="18" charset="0"/>
            </a:endParaRPr>
          </a:p>
        </p:txBody>
      </p:sp>
      <p:graphicFrame>
        <p:nvGraphicFramePr>
          <p:cNvPr id="9" name="Table 8"/>
          <p:cNvGraphicFramePr>
            <a:graphicFrameLocks noGrp="1"/>
          </p:cNvGraphicFramePr>
          <p:nvPr>
            <p:extLst>
              <p:ext uri="{D42A27DB-BD31-4B8C-83A1-F6EECF244321}">
                <p14:modId xmlns:p14="http://schemas.microsoft.com/office/powerpoint/2010/main" val="769234956"/>
              </p:ext>
            </p:extLst>
          </p:nvPr>
        </p:nvGraphicFramePr>
        <p:xfrm>
          <a:off x="609600" y="2819400"/>
          <a:ext cx="5562600" cy="5486400"/>
        </p:xfrm>
        <a:graphic>
          <a:graphicData uri="http://schemas.openxmlformats.org/drawingml/2006/table">
            <a:tbl>
              <a:tblPr firstRow="1" bandRow="1">
                <a:tableStyleId>{5C22544A-7EE6-4342-B048-85BDC9FD1C3A}</a:tableStyleId>
              </a:tblPr>
              <a:tblGrid>
                <a:gridCol w="685800">
                  <a:extLst>
                    <a:ext uri="{9D8B030D-6E8A-4147-A177-3AD203B41FA5}">
                      <a16:colId xmlns:a16="http://schemas.microsoft.com/office/drawing/2014/main" val="20000"/>
                    </a:ext>
                  </a:extLst>
                </a:gridCol>
                <a:gridCol w="4876800">
                  <a:extLst>
                    <a:ext uri="{9D8B030D-6E8A-4147-A177-3AD203B41FA5}">
                      <a16:colId xmlns:a16="http://schemas.microsoft.com/office/drawing/2014/main" val="20001"/>
                    </a:ext>
                  </a:extLst>
                </a:gridCol>
              </a:tblGrid>
              <a:tr h="11430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4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800"/>
                        </a:spcAft>
                        <a:buClrTx/>
                        <a:buSzTx/>
                        <a:buFont typeface="+mj-lt"/>
                        <a:buNone/>
                        <a:tabLst/>
                        <a:defRPr/>
                      </a:pPr>
                      <a:r>
                        <a:rPr lang="en-US" sz="1500" b="0" dirty="0">
                          <a:solidFill>
                            <a:schemeClr val="tx1"/>
                          </a:solidFill>
                          <a:latin typeface="Times New Roman" panose="02020603050405020304" pitchFamily="18" charset="0"/>
                          <a:cs typeface="Times New Roman" panose="02020603050405020304" pitchFamily="18" charset="0"/>
                        </a:rPr>
                        <a:t>Crime and criminals- Meaning, definition, characteristics, classification and causes. Schools of crime causation- Classical, Geographical, Typological and Sociological School. Prevention and control of crime in India- Meaning, objectives, measures, role of police and compensation rules</a:t>
                      </a:r>
                      <a:r>
                        <a:rPr lang="en-IN" sz="1500" b="0" kern="1200" dirty="0">
                          <a:solidFill>
                            <a:schemeClr val="tx1"/>
                          </a:solidFill>
                          <a:latin typeface="Times New Roman" pitchFamily="18" charset="0"/>
                          <a:ea typeface="+mn-ea"/>
                          <a:cs typeface="Times New Roman" pitchFamily="18" charset="0"/>
                        </a:rPr>
                        <a:t>.</a:t>
                      </a:r>
                      <a:endParaRPr lang="en-US" sz="15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838200">
                <a:tc>
                  <a:txBody>
                    <a:bodyPr/>
                    <a:lstStyle/>
                    <a:p>
                      <a:pPr lvl="0" algn="just">
                        <a:lnSpc>
                          <a:spcPct val="100000"/>
                        </a:lnSpc>
                      </a:pPr>
                      <a:r>
                        <a:rPr kumimoji="0" lang="en-US" sz="14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4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1500" dirty="0">
                          <a:latin typeface="Times New Roman" panose="02020603050405020304" pitchFamily="18" charset="0"/>
                          <a:cs typeface="Times New Roman" panose="02020603050405020304" pitchFamily="18" charset="0"/>
                        </a:rPr>
                        <a:t>Changing profile of Crime – Professional crime, organized crime, white collar crime, cyber crime. Crime against children and women – Types , causes, measures for eradication, legislative measures</a:t>
                      </a:r>
                      <a:r>
                        <a:rPr lang="en-IN" sz="1500" kern="1200" dirty="0">
                          <a:solidFill>
                            <a:schemeClr val="dk1"/>
                          </a:solidFill>
                          <a:latin typeface="Times New Roman" pitchFamily="18" charset="0"/>
                          <a:ea typeface="+mn-ea"/>
                          <a:cs typeface="Times New Roman" pitchFamily="18" charset="0"/>
                        </a:rPr>
                        <a:t>.</a:t>
                      </a:r>
                      <a:endParaRPr lang="en-US" sz="150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8382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3. </a:t>
                      </a:r>
                      <a:endParaRPr lang="en-US" sz="14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1500" dirty="0">
                          <a:latin typeface="Times New Roman" panose="02020603050405020304" pitchFamily="18" charset="0"/>
                          <a:cs typeface="Times New Roman" panose="02020603050405020304" pitchFamily="18" charset="0"/>
                        </a:rPr>
                        <a:t>Juvenile delinquency – Meaning , definition, causes, prevention, remedies, Reform Institutions, Juvenile Court. Juvenile Vagrancy – Meaning , definition, causes, measures for it’s eradication. Juvenile Truancy- Meaning definition and causes. Truancy vs Vagrancy vs Delinquency </a:t>
                      </a:r>
                      <a:endParaRPr lang="en-US" sz="150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9144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4. </a:t>
                      </a:r>
                      <a:endParaRPr lang="en-US" sz="14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1500" dirty="0">
                          <a:latin typeface="Times New Roman" panose="02020603050405020304" pitchFamily="18" charset="0"/>
                          <a:cs typeface="Times New Roman" panose="02020603050405020304" pitchFamily="18" charset="0"/>
                        </a:rPr>
                        <a:t>Punishment – meaning, definition, objectives, theories of punishment, capital punishment. Penology -Meaning, definition and scope . Probation and Parole – Meaning , definition, objectives, eligibility, conditions, advantages and disadvantages</a:t>
                      </a:r>
                      <a:endParaRPr lang="en-US" sz="150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8382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CO5. </a:t>
                      </a:r>
                      <a:endParaRPr lang="en-US" sz="14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1500" dirty="0">
                          <a:latin typeface="Times New Roman" panose="02020603050405020304" pitchFamily="18" charset="0"/>
                          <a:cs typeface="Times New Roman" panose="02020603050405020304" pitchFamily="18" charset="0"/>
                        </a:rPr>
                        <a:t>Correctional Institution in India. Meaning and characteristics of correctional program. Prison – Meaning , definition, objectives, historical background, human rights and management of prison, prison reforms . Open Prison- Meaning, definition, objectives . Prisoners welfare programs </a:t>
                      </a:r>
                      <a:endParaRPr lang="en-US" sz="150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tx1"/>
              </a:solidFill>
              <a:latin typeface="Times New Roman" pitchFamily="18" charset="0"/>
              <a:cs typeface="Times New Roman" pitchFamily="18" charset="0"/>
            </a:endParaRPr>
          </a:p>
          <a:p>
            <a:endParaRPr lang="en-IN" b="1"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             </a:t>
            </a:r>
            <a:endParaRPr lang="en-US"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                                                      </a:t>
            </a:r>
            <a:endParaRPr lang="en-US" dirty="0">
              <a:solidFill>
                <a:schemeClr val="tx1"/>
              </a:solidFill>
              <a:latin typeface="Times New Roman" pitchFamily="18" charset="0"/>
              <a:cs typeface="Times New Roman" pitchFamily="18" charset="0"/>
            </a:endParaRPr>
          </a:p>
          <a:p>
            <a:endParaRPr lang="en-US" dirty="0">
              <a:solidFill>
                <a:schemeClr val="tx1"/>
              </a:solidFill>
              <a:latin typeface="Times New Roman" pitchFamily="18" charset="0"/>
              <a:cs typeface="Times New Roman" pitchFamily="18" charset="0"/>
            </a:endParaRPr>
          </a:p>
          <a:p>
            <a:r>
              <a:rPr lang="en-IN" b="1" dirty="0">
                <a:solidFill>
                  <a:schemeClr val="tx1"/>
                </a:solidFill>
              </a:rPr>
              <a:t> </a:t>
            </a:r>
            <a:endParaRPr lang="en-US" dirty="0">
              <a:solidFill>
                <a:schemeClr val="tx1"/>
              </a:solidFill>
            </a:endParaRPr>
          </a:p>
          <a:p>
            <a:pPr lvl="0">
              <a:lnSpc>
                <a:spcPct val="114000"/>
              </a:lnSpc>
            </a:pPr>
            <a:endParaRPr lang="en-US" dirty="0">
              <a:solidFill>
                <a:schemeClr val="tx1"/>
              </a:solidFill>
              <a:latin typeface="Times New Roman" pitchFamily="18" charset="0"/>
              <a:cs typeface="Times New Roman" pitchFamily="18" charset="0"/>
            </a:endParaRPr>
          </a:p>
        </p:txBody>
      </p:sp>
      <p:sp>
        <p:nvSpPr>
          <p:cNvPr id="37889" name="Rectangle 1"/>
          <p:cNvSpPr>
            <a:spLocks noChangeArrowheads="1"/>
          </p:cNvSpPr>
          <p:nvPr/>
        </p:nvSpPr>
        <p:spPr bwMode="auto">
          <a:xfrm>
            <a:off x="381000" y="304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0" y="304800"/>
            <a:ext cx="6858000" cy="221149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dirty="0"/>
          </a:p>
          <a:p>
            <a:r>
              <a:rPr lang="en-US" dirty="0">
                <a:latin typeface="Times New Roman" pitchFamily="18" charset="0"/>
                <a:cs typeface="Times New Roman" pitchFamily="18" charset="0"/>
              </a:rPr>
              <a:t> </a:t>
            </a: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5" name="Rectangle 1"/>
          <p:cNvSpPr>
            <a:spLocks noChangeArrowheads="1"/>
          </p:cNvSpPr>
          <p:nvPr/>
        </p:nvSpPr>
        <p:spPr bwMode="auto">
          <a:xfrm>
            <a:off x="304800" y="318701"/>
            <a:ext cx="6172200" cy="295465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spcBef>
                <a:spcPct val="0"/>
              </a:spcBef>
              <a:spcAft>
                <a:spcPct val="0"/>
              </a:spcAft>
              <a:buClrTx/>
              <a:buSzTx/>
              <a:buFontTx/>
              <a:buNone/>
              <a:tabLst/>
            </a:pPr>
            <a:endParaRPr kumimoji="0" lang="en-US" i="0" u="none" strike="noStrike" cap="none" normalizeH="0" baseline="0" dirty="0">
              <a:ln>
                <a:noFill/>
              </a:ln>
              <a:effectLst/>
              <a:latin typeface="Times New Roman" pitchFamily="18" charset="0"/>
              <a:ea typeface="Calibri" pitchFamily="34" charset="0"/>
              <a:cs typeface="Times New Roman" pitchFamily="18" charset="0"/>
            </a:endParaRPr>
          </a:p>
          <a:p>
            <a:pPr lvl="0" algn="ctr"/>
            <a:r>
              <a:rPr lang="en-US" sz="2400" b="1" dirty="0">
                <a:solidFill>
                  <a:srgbClr val="C00000"/>
                </a:solidFill>
                <a:latin typeface="Times New Roman" pitchFamily="18" charset="0"/>
                <a:cs typeface="Times New Roman" pitchFamily="18" charset="0"/>
              </a:rPr>
              <a:t>Course Outcomes</a:t>
            </a:r>
            <a:endParaRPr lang="en-US" sz="2400" dirty="0">
              <a:solidFill>
                <a:srgbClr val="C00000"/>
              </a:solidFill>
              <a:latin typeface="Times New Roman" pitchFamily="18" charset="0"/>
              <a:cs typeface="Times New Roman" pitchFamily="18" charset="0"/>
            </a:endParaRPr>
          </a:p>
          <a:p>
            <a:r>
              <a:rPr kumimoji="0" lang="en-US" i="0" strike="noStrike" cap="none" normalizeH="0" baseline="0" dirty="0">
                <a:ln>
                  <a:noFill/>
                </a:ln>
                <a:effectLst/>
                <a:latin typeface="Times New Roman" pitchFamily="18" charset="0"/>
                <a:ea typeface="Calibri" pitchFamily="34" charset="0"/>
                <a:cs typeface="Times New Roman" pitchFamily="18" charset="0"/>
              </a:rPr>
              <a:t>B.A. III YEAR</a:t>
            </a:r>
          </a:p>
          <a:p>
            <a:r>
              <a:rPr lang="en-US" dirty="0">
                <a:latin typeface="Times New Roman" pitchFamily="18" charset="0"/>
                <a:ea typeface="Calibri" pitchFamily="34" charset="0"/>
                <a:cs typeface="Times New Roman" pitchFamily="18" charset="0"/>
              </a:rPr>
              <a:t>Subject- </a:t>
            </a:r>
            <a:r>
              <a:rPr lang="en-US" b="1" dirty="0">
                <a:latin typeface="Times New Roman" pitchFamily="18" charset="0"/>
                <a:ea typeface="Calibri" pitchFamily="34" charset="0"/>
                <a:cs typeface="Times New Roman" pitchFamily="18" charset="0"/>
              </a:rPr>
              <a:t>Sociology </a:t>
            </a:r>
            <a:endParaRPr kumimoji="0" lang="en-US" i="0" strike="noStrike" cap="none" normalizeH="0" baseline="0" dirty="0">
              <a:ln>
                <a:noFill/>
              </a:ln>
              <a:effectLst/>
              <a:latin typeface="Times New Roman" pitchFamily="18" charset="0"/>
              <a:ea typeface="Calibri" pitchFamily="34" charset="0"/>
              <a:cs typeface="Times New Roman" pitchFamily="18" charset="0"/>
            </a:endParaRPr>
          </a:p>
          <a:p>
            <a:r>
              <a:rPr lang="en-IN" dirty="0">
                <a:latin typeface="Times New Roman" pitchFamily="18" charset="0"/>
                <a:cs typeface="Times New Roman" pitchFamily="18" charset="0"/>
              </a:rPr>
              <a:t>Minor/ Open Elective  — </a:t>
            </a:r>
            <a:r>
              <a:rPr lang="en-US" b="1" dirty="0"/>
              <a:t>SOCIOLOGY OF INDIAN TRIBES.</a:t>
            </a:r>
            <a:endParaRPr lang="en-IN" dirty="0">
              <a:latin typeface="Times New Roman" pitchFamily="18" charset="0"/>
              <a:cs typeface="Times New Roman" pitchFamily="18" charset="0"/>
            </a:endParaRPr>
          </a:p>
          <a:p>
            <a:endParaRPr lang="en-IN" dirty="0">
              <a:latin typeface="Times New Roman" pitchFamily="18" charset="0"/>
              <a:cs typeface="Times New Roman" pitchFamily="18" charset="0"/>
            </a:endParaRPr>
          </a:p>
          <a:p>
            <a:r>
              <a:rPr lang="en-US" dirty="0"/>
              <a:t>After completion of the course student will be able to learn, analyses and understand concept of</a:t>
            </a:r>
            <a:r>
              <a:rPr lang="en-IN" dirty="0">
                <a:latin typeface="Times New Roman" pitchFamily="18" charset="0"/>
                <a:cs typeface="Times New Roman" pitchFamily="18" charset="0"/>
              </a:rPr>
              <a:t>:</a:t>
            </a:r>
            <a:endParaRPr lang="en-US" dirty="0">
              <a:latin typeface="Times New Roman" pitchFamily="18" charset="0"/>
              <a:cs typeface="Times New Roman" pitchFamily="18" charset="0"/>
            </a:endParaRPr>
          </a:p>
          <a:p>
            <a:endParaRPr lang="en-US" dirty="0">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i="0" strike="noStrike" cap="none" normalizeH="0" baseline="0" dirty="0">
              <a:ln>
                <a:noFill/>
              </a:ln>
              <a:effectLst/>
              <a:latin typeface="Times New Roman" pitchFamily="18" charset="0"/>
              <a:cs typeface="Times New Roman" pitchFamily="18" charset="0"/>
            </a:endParaRPr>
          </a:p>
        </p:txBody>
      </p:sp>
      <p:graphicFrame>
        <p:nvGraphicFramePr>
          <p:cNvPr id="9" name="Table 8"/>
          <p:cNvGraphicFramePr>
            <a:graphicFrameLocks noGrp="1"/>
          </p:cNvGraphicFramePr>
          <p:nvPr/>
        </p:nvGraphicFramePr>
        <p:xfrm>
          <a:off x="609600" y="2819400"/>
          <a:ext cx="5562600" cy="5257800"/>
        </p:xfrm>
        <a:graphic>
          <a:graphicData uri="http://schemas.openxmlformats.org/drawingml/2006/table">
            <a:tbl>
              <a:tblPr firstRow="1" bandRow="1">
                <a:tableStyleId>{5C22544A-7EE6-4342-B048-85BDC9FD1C3A}</a:tableStyleId>
              </a:tblPr>
              <a:tblGrid>
                <a:gridCol w="685800">
                  <a:extLst>
                    <a:ext uri="{9D8B030D-6E8A-4147-A177-3AD203B41FA5}">
                      <a16:colId xmlns:a16="http://schemas.microsoft.com/office/drawing/2014/main" val="20000"/>
                    </a:ext>
                  </a:extLst>
                </a:gridCol>
                <a:gridCol w="4876800">
                  <a:extLst>
                    <a:ext uri="{9D8B030D-6E8A-4147-A177-3AD203B41FA5}">
                      <a16:colId xmlns:a16="http://schemas.microsoft.com/office/drawing/2014/main" val="20001"/>
                    </a:ext>
                  </a:extLst>
                </a:gridCol>
              </a:tblGrid>
              <a:tr h="11430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4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800"/>
                        </a:spcAft>
                        <a:buClrTx/>
                        <a:buSzTx/>
                        <a:buFont typeface="+mj-lt"/>
                        <a:buNone/>
                        <a:tabLst/>
                        <a:defRPr/>
                      </a:pPr>
                      <a:r>
                        <a:rPr lang="en-US" sz="1600" b="0" dirty="0">
                          <a:solidFill>
                            <a:schemeClr val="tx1"/>
                          </a:solidFill>
                          <a:latin typeface="Times New Roman" panose="02020603050405020304" pitchFamily="18" charset="0"/>
                          <a:cs typeface="Times New Roman" panose="02020603050405020304" pitchFamily="18" charset="0"/>
                        </a:rPr>
                        <a:t>Tribe and schedule tribe- Meaning, definition, characteristics. Tribe v/s Schedule tribe. Tribal demography and classification – Geographical, Linguistic, Economic, Racial </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838200">
                <a:tc>
                  <a:txBody>
                    <a:bodyPr/>
                    <a:lstStyle/>
                    <a:p>
                      <a:pPr lvl="0" algn="just">
                        <a:lnSpc>
                          <a:spcPct val="100000"/>
                        </a:lnSpc>
                      </a:pPr>
                      <a:r>
                        <a:rPr kumimoji="0" lang="en-US" sz="14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4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1600" dirty="0">
                          <a:latin typeface="Times New Roman" panose="02020603050405020304" pitchFamily="18" charset="0"/>
                          <a:cs typeface="Times New Roman" panose="02020603050405020304" pitchFamily="18" charset="0"/>
                        </a:rPr>
                        <a:t>Tribal Society – Tribal family, Tribal marriage, Tribal kinship and changing profile of tribal women</a:t>
                      </a:r>
                      <a:r>
                        <a:rPr lang="en-IN" sz="1600" kern="1200" dirty="0">
                          <a:solidFill>
                            <a:schemeClr val="dk1"/>
                          </a:solidFill>
                          <a:latin typeface="Times New Roman" pitchFamily="18" charset="0"/>
                          <a:ea typeface="+mn-ea"/>
                          <a:cs typeface="Times New Roman" pitchFamily="18" charset="0"/>
                        </a:rPr>
                        <a:t>.</a:t>
                      </a:r>
                      <a:endParaRPr lang="en-US" sz="160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8382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3. </a:t>
                      </a:r>
                      <a:endParaRPr lang="en-US" sz="14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1600" dirty="0">
                          <a:latin typeface="Times New Roman" panose="02020603050405020304" pitchFamily="18" charset="0"/>
                          <a:cs typeface="Times New Roman" panose="02020603050405020304" pitchFamily="18" charset="0"/>
                        </a:rPr>
                        <a:t>Tribal economic and political organization. Characteristics of Tribal economy. Forms of tribal economy and changes in it , responsible factors. 73rd Constitutional Amendment and present political organization </a:t>
                      </a:r>
                      <a:endParaRPr lang="en-US" sz="160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9144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4. </a:t>
                      </a:r>
                      <a:endParaRPr lang="en-US" sz="14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1600" dirty="0">
                          <a:latin typeface="Times New Roman" panose="02020603050405020304" pitchFamily="18" charset="0"/>
                          <a:cs typeface="Times New Roman" panose="02020603050405020304" pitchFamily="18" charset="0"/>
                        </a:rPr>
                        <a:t>Tribal problems - illiteracy and unemployment, poverty and datedness malnutrition and health problem, displacement and migration. Major tribal moments, constitutional provisions for tribal development, welfare program run by government and their evaluation</a:t>
                      </a:r>
                      <a:endParaRPr lang="en-US" sz="160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8382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CO5. </a:t>
                      </a:r>
                      <a:endParaRPr lang="en-US" sz="14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1600" dirty="0">
                          <a:latin typeface="Times New Roman" panose="02020603050405020304" pitchFamily="18" charset="0"/>
                          <a:cs typeface="Times New Roman" panose="02020603050405020304" pitchFamily="18" charset="0"/>
                        </a:rPr>
                        <a:t>Major Tribes of Madhya Pradesh, economic, political and social organization of – Gond, Bheel, </a:t>
                      </a:r>
                      <a:r>
                        <a:rPr lang="en-US" sz="1600" dirty="0" err="1">
                          <a:latin typeface="Times New Roman" panose="02020603050405020304" pitchFamily="18" charset="0"/>
                          <a:cs typeface="Times New Roman" panose="02020603050405020304" pitchFamily="18" charset="0"/>
                        </a:rPr>
                        <a:t>Bhariya</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Sahariya</a:t>
                      </a:r>
                      <a:r>
                        <a:rPr lang="en-US" sz="1600" dirty="0">
                          <a:latin typeface="Times New Roman" panose="02020603050405020304" pitchFamily="18" charset="0"/>
                          <a:cs typeface="Times New Roman" panose="02020603050405020304" pitchFamily="18" charset="0"/>
                        </a:rPr>
                        <a:t> ,Korku , </a:t>
                      </a:r>
                      <a:r>
                        <a:rPr lang="en-US" sz="1600" dirty="0" err="1">
                          <a:latin typeface="Times New Roman" panose="02020603050405020304" pitchFamily="18" charset="0"/>
                          <a:cs typeface="Times New Roman" panose="02020603050405020304" pitchFamily="18" charset="0"/>
                        </a:rPr>
                        <a:t>Baiga</a:t>
                      </a:r>
                      <a:endParaRPr lang="en-US" sz="160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895863742"/>
      </p:ext>
    </p:extLst>
  </p:cSld>
  <p:clrMapOvr>
    <a:masterClrMapping/>
  </p:clrMapOv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49</TotalTime>
  <Words>1314</Words>
  <Application>Microsoft Office PowerPoint</Application>
  <PresentationFormat>On-screen Show (4:3)</PresentationFormat>
  <Paragraphs>214</Paragraphs>
  <Slides>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Acer</dc:creator>
  <cp:lastModifiedBy>Acer</cp:lastModifiedBy>
  <cp:revision>19</cp:revision>
  <dcterms:created xsi:type="dcterms:W3CDTF">2024-08-06T06:18:40Z</dcterms:created>
  <dcterms:modified xsi:type="dcterms:W3CDTF">2024-08-23T06:57:53Z</dcterms:modified>
</cp:coreProperties>
</file>